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708" r:id="rId12"/>
    <p:sldId id="709" r:id="rId13"/>
    <p:sldId id="710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55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558" r:id="rId34"/>
    <p:sldId id="289" r:id="rId35"/>
    <p:sldId id="56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7" r:id="rId62"/>
    <p:sldId id="561" r:id="rId63"/>
    <p:sldId id="318" r:id="rId64"/>
    <p:sldId id="319" r:id="rId65"/>
    <p:sldId id="320" r:id="rId66"/>
    <p:sldId id="321" r:id="rId67"/>
    <p:sldId id="563" r:id="rId68"/>
    <p:sldId id="323" r:id="rId69"/>
    <p:sldId id="324" r:id="rId70"/>
    <p:sldId id="325" r:id="rId71"/>
    <p:sldId id="564" r:id="rId72"/>
    <p:sldId id="565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566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567" r:id="rId125"/>
    <p:sldId id="380" r:id="rId126"/>
    <p:sldId id="381" r:id="rId127"/>
    <p:sldId id="568" r:id="rId128"/>
    <p:sldId id="383" r:id="rId129"/>
    <p:sldId id="384" r:id="rId130"/>
    <p:sldId id="569" r:id="rId131"/>
    <p:sldId id="570" r:id="rId132"/>
    <p:sldId id="571" r:id="rId133"/>
    <p:sldId id="388" r:id="rId134"/>
    <p:sldId id="572" r:id="rId135"/>
    <p:sldId id="573" r:id="rId136"/>
    <p:sldId id="391" r:id="rId137"/>
    <p:sldId id="392" r:id="rId138"/>
    <p:sldId id="393" r:id="rId139"/>
    <p:sldId id="574" r:id="rId140"/>
    <p:sldId id="575" r:id="rId141"/>
    <p:sldId id="396" r:id="rId142"/>
    <p:sldId id="397" r:id="rId143"/>
    <p:sldId id="398" r:id="rId144"/>
    <p:sldId id="399" r:id="rId145"/>
    <p:sldId id="400" r:id="rId146"/>
    <p:sldId id="401" r:id="rId147"/>
    <p:sldId id="576" r:id="rId148"/>
    <p:sldId id="577" r:id="rId149"/>
    <p:sldId id="578" r:id="rId150"/>
    <p:sldId id="404" r:id="rId151"/>
    <p:sldId id="406" r:id="rId152"/>
    <p:sldId id="407" r:id="rId153"/>
    <p:sldId id="714" r:id="rId154"/>
    <p:sldId id="713" r:id="rId155"/>
    <p:sldId id="715" r:id="rId156"/>
    <p:sldId id="716" r:id="rId157"/>
    <p:sldId id="717" r:id="rId158"/>
    <p:sldId id="718" r:id="rId159"/>
    <p:sldId id="719" r:id="rId160"/>
    <p:sldId id="720" r:id="rId161"/>
    <p:sldId id="721" r:id="rId162"/>
    <p:sldId id="722" r:id="rId163"/>
    <p:sldId id="723" r:id="rId164"/>
    <p:sldId id="724" r:id="rId165"/>
    <p:sldId id="725" r:id="rId166"/>
    <p:sldId id="728" r:id="rId167"/>
    <p:sldId id="726" r:id="rId168"/>
    <p:sldId id="727" r:id="rId169"/>
    <p:sldId id="729" r:id="rId170"/>
    <p:sldId id="731" r:id="rId171"/>
    <p:sldId id="732" r:id="rId172"/>
    <p:sldId id="733" r:id="rId173"/>
    <p:sldId id="734" r:id="rId174"/>
    <p:sldId id="735" r:id="rId175"/>
    <p:sldId id="736" r:id="rId176"/>
    <p:sldId id="749" r:id="rId177"/>
    <p:sldId id="750" r:id="rId178"/>
    <p:sldId id="737" r:id="rId179"/>
    <p:sldId id="743" r:id="rId180"/>
    <p:sldId id="742" r:id="rId181"/>
    <p:sldId id="738" r:id="rId182"/>
    <p:sldId id="744" r:id="rId183"/>
    <p:sldId id="745" r:id="rId184"/>
    <p:sldId id="748" r:id="rId185"/>
    <p:sldId id="739" r:id="rId186"/>
    <p:sldId id="746" r:id="rId187"/>
    <p:sldId id="740" r:id="rId188"/>
    <p:sldId id="751" r:id="rId189"/>
    <p:sldId id="741" r:id="rId190"/>
    <p:sldId id="408" r:id="rId191"/>
    <p:sldId id="409" r:id="rId192"/>
    <p:sldId id="410" r:id="rId193"/>
    <p:sldId id="411" r:id="rId194"/>
    <p:sldId id="579" r:id="rId195"/>
    <p:sldId id="581" r:id="rId196"/>
    <p:sldId id="580" r:id="rId197"/>
    <p:sldId id="582" r:id="rId198"/>
    <p:sldId id="583" r:id="rId199"/>
    <p:sldId id="584" r:id="rId200"/>
    <p:sldId id="585" r:id="rId201"/>
    <p:sldId id="586" r:id="rId202"/>
    <p:sldId id="587" r:id="rId203"/>
    <p:sldId id="588" r:id="rId204"/>
    <p:sldId id="589" r:id="rId205"/>
    <p:sldId id="590" r:id="rId206"/>
    <p:sldId id="591" r:id="rId207"/>
    <p:sldId id="592" r:id="rId208"/>
    <p:sldId id="593" r:id="rId209"/>
    <p:sldId id="594" r:id="rId210"/>
    <p:sldId id="596" r:id="rId211"/>
    <p:sldId id="595" r:id="rId212"/>
    <p:sldId id="429" r:id="rId213"/>
    <p:sldId id="430" r:id="rId214"/>
    <p:sldId id="597" r:id="rId215"/>
    <p:sldId id="598" r:id="rId216"/>
    <p:sldId id="433" r:id="rId217"/>
    <p:sldId id="599" r:id="rId218"/>
    <p:sldId id="435" r:id="rId219"/>
    <p:sldId id="600" r:id="rId220"/>
    <p:sldId id="601" r:id="rId221"/>
    <p:sldId id="438" r:id="rId222"/>
    <p:sldId id="439" r:id="rId223"/>
    <p:sldId id="440" r:id="rId224"/>
    <p:sldId id="442" r:id="rId225"/>
    <p:sldId id="604" r:id="rId226"/>
    <p:sldId id="605" r:id="rId227"/>
    <p:sldId id="606" r:id="rId228"/>
    <p:sldId id="607" r:id="rId229"/>
    <p:sldId id="608" r:id="rId230"/>
    <p:sldId id="609" r:id="rId231"/>
    <p:sldId id="610" r:id="rId232"/>
    <p:sldId id="611" r:id="rId233"/>
    <p:sldId id="612" r:id="rId234"/>
    <p:sldId id="613" r:id="rId235"/>
    <p:sldId id="614" r:id="rId236"/>
    <p:sldId id="452" r:id="rId237"/>
    <p:sldId id="453" r:id="rId238"/>
    <p:sldId id="615" r:id="rId239"/>
    <p:sldId id="616" r:id="rId240"/>
    <p:sldId id="617" r:id="rId241"/>
    <p:sldId id="618" r:id="rId242"/>
    <p:sldId id="619" r:id="rId243"/>
    <p:sldId id="620" r:id="rId244"/>
    <p:sldId id="621" r:id="rId245"/>
    <p:sldId id="622" r:id="rId246"/>
    <p:sldId id="623" r:id="rId247"/>
    <p:sldId id="624" r:id="rId248"/>
    <p:sldId id="625" r:id="rId249"/>
    <p:sldId id="626" r:id="rId250"/>
    <p:sldId id="466" r:id="rId251"/>
    <p:sldId id="467" r:id="rId252"/>
    <p:sldId id="627" r:id="rId253"/>
    <p:sldId id="628" r:id="rId254"/>
    <p:sldId id="629" r:id="rId255"/>
    <p:sldId id="630" r:id="rId256"/>
    <p:sldId id="631" r:id="rId257"/>
    <p:sldId id="712" r:id="rId258"/>
    <p:sldId id="473" r:id="rId259"/>
    <p:sldId id="474" r:id="rId260"/>
    <p:sldId id="632" r:id="rId261"/>
    <p:sldId id="633" r:id="rId262"/>
    <p:sldId id="634" r:id="rId263"/>
    <p:sldId id="635" r:id="rId264"/>
    <p:sldId id="636" r:id="rId265"/>
    <p:sldId id="637" r:id="rId266"/>
    <p:sldId id="638" r:id="rId267"/>
    <p:sldId id="482" r:id="rId268"/>
    <p:sldId id="483" r:id="rId269"/>
    <p:sldId id="484" r:id="rId270"/>
    <p:sldId id="639" r:id="rId271"/>
    <p:sldId id="640" r:id="rId272"/>
    <p:sldId id="487" r:id="rId273"/>
    <p:sldId id="641" r:id="rId274"/>
    <p:sldId id="642" r:id="rId275"/>
    <p:sldId id="490" r:id="rId276"/>
    <p:sldId id="643" r:id="rId277"/>
    <p:sldId id="644" r:id="rId278"/>
    <p:sldId id="645" r:id="rId279"/>
    <p:sldId id="646" r:id="rId280"/>
    <p:sldId id="647" r:id="rId281"/>
    <p:sldId id="648" r:id="rId282"/>
    <p:sldId id="649" r:id="rId283"/>
    <p:sldId id="650" r:id="rId284"/>
    <p:sldId id="651" r:id="rId285"/>
    <p:sldId id="652" r:id="rId286"/>
    <p:sldId id="653" r:id="rId287"/>
    <p:sldId id="654" r:id="rId288"/>
    <p:sldId id="656" r:id="rId289"/>
    <p:sldId id="504" r:id="rId290"/>
    <p:sldId id="657" r:id="rId291"/>
    <p:sldId id="658" r:id="rId292"/>
    <p:sldId id="659" r:id="rId293"/>
    <p:sldId id="661" r:id="rId294"/>
    <p:sldId id="662" r:id="rId295"/>
    <p:sldId id="663" r:id="rId296"/>
    <p:sldId id="664" r:id="rId297"/>
    <p:sldId id="665" r:id="rId298"/>
    <p:sldId id="666" r:id="rId299"/>
    <p:sldId id="667" r:id="rId300"/>
    <p:sldId id="668" r:id="rId301"/>
    <p:sldId id="669" r:id="rId302"/>
    <p:sldId id="670" r:id="rId303"/>
    <p:sldId id="671" r:id="rId304"/>
    <p:sldId id="672" r:id="rId305"/>
    <p:sldId id="673" r:id="rId306"/>
    <p:sldId id="674" r:id="rId307"/>
    <p:sldId id="676" r:id="rId308"/>
    <p:sldId id="677" r:id="rId309"/>
    <p:sldId id="678" r:id="rId310"/>
    <p:sldId id="679" r:id="rId311"/>
    <p:sldId id="680" r:id="rId312"/>
    <p:sldId id="682" r:id="rId313"/>
    <p:sldId id="683" r:id="rId314"/>
    <p:sldId id="684" r:id="rId315"/>
    <p:sldId id="530" r:id="rId316"/>
    <p:sldId id="531" r:id="rId317"/>
    <p:sldId id="685" r:id="rId318"/>
    <p:sldId id="686" r:id="rId319"/>
    <p:sldId id="687" r:id="rId320"/>
    <p:sldId id="688" r:id="rId321"/>
    <p:sldId id="689" r:id="rId322"/>
    <p:sldId id="690" r:id="rId323"/>
    <p:sldId id="691" r:id="rId324"/>
    <p:sldId id="692" r:id="rId325"/>
    <p:sldId id="693" r:id="rId326"/>
    <p:sldId id="694" r:id="rId327"/>
    <p:sldId id="695" r:id="rId328"/>
    <p:sldId id="543" r:id="rId329"/>
    <p:sldId id="544" r:id="rId330"/>
    <p:sldId id="696" r:id="rId331"/>
    <p:sldId id="697" r:id="rId332"/>
    <p:sldId id="698" r:id="rId333"/>
    <p:sldId id="699" r:id="rId334"/>
    <p:sldId id="700" r:id="rId335"/>
    <p:sldId id="701" r:id="rId336"/>
    <p:sldId id="702" r:id="rId337"/>
    <p:sldId id="703" r:id="rId338"/>
    <p:sldId id="704" r:id="rId339"/>
    <p:sldId id="705" r:id="rId340"/>
    <p:sldId id="706" r:id="rId341"/>
    <p:sldId id="707" r:id="rId342"/>
    <p:sldId id="711" r:id="rId343"/>
  </p:sldIdLst>
  <p:sldSz cx="12131675" cy="6858000"/>
  <p:notesSz cx="6858000" cy="9144000"/>
  <p:embeddedFontLst>
    <p:embeddedFont>
      <p:font typeface="Abel" panose="02000506030000020004" pitchFamily="2" charset="0"/>
      <p:regular r:id="rId345"/>
    </p:embeddedFont>
    <p:embeddedFont>
      <p:font typeface="Calibri" panose="020F0502020204030204" pitchFamily="34" charset="0"/>
      <p:regular r:id="rId346"/>
      <p:bold r:id="rId347"/>
      <p:italic r:id="rId348"/>
      <p:boldItalic r:id="rId349"/>
    </p:embeddedFont>
    <p:embeddedFont>
      <p:font typeface="Nunito Sans" pitchFamily="2" charset="77"/>
      <p:regular r:id="rId350"/>
      <p:bold r:id="rId351"/>
      <p:italic r:id="rId352"/>
      <p:boldItalic r:id="rId353"/>
    </p:embeddedFont>
    <p:embeddedFont>
      <p:font typeface="Nunito Sans Light" panose="020F0302020204030204" pitchFamily="34" charset="0"/>
      <p:regular r:id="rId354"/>
      <p:bold r:id="rId355"/>
      <p:italic r:id="rId356"/>
      <p:boldItalic r:id="rId3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2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8" roundtripDataSignature="AMtx7mhX34SOLBIbBdVHlzlsXdVAOrNS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85"/>
    <p:restoredTop sz="87687"/>
  </p:normalViewPr>
  <p:slideViewPr>
    <p:cSldViewPr snapToGrid="0">
      <p:cViewPr varScale="1">
        <p:scale>
          <a:sx n="107" d="100"/>
          <a:sy n="107" d="100"/>
        </p:scale>
        <p:origin x="968" y="168"/>
      </p:cViewPr>
      <p:guideLst>
        <p:guide orient="horz" pos="2160"/>
        <p:guide pos="38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font" Target="fonts/font2.fntdata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font" Target="fonts/font13.fntdata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font" Target="fonts/font4.fntdata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presProps" Target="presProps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viewProps" Target="viewProps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font" Target="fonts/font6.fntdata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theme" Target="theme/theme1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font" Target="fonts/font7.fntdata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tableStyles" Target="tableStyles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font" Target="fonts/font9.fntdata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font" Target="fonts/font10.fntdata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font" Target="fonts/font11.fntdata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font" Target="fonts/font1.fntdata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font" Target="fonts/font12.fntdata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font" Target="fonts/font3.fntdata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customschemas.google.com/relationships/presentationmetadata" Target="metadata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3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85800"/>
            <a:ext cx="6067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6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10</a:t>
            </a:fld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85800"/>
            <a:ext cx="6067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1" name="Google Shape;1201;p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6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1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4" name="Google Shape;1244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106</a:t>
            </a:fld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1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0" name="Google Shape;1260;p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7" name="Google Shape;1267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81043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4" name="Google Shape;1274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8" name="Google Shape;1288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6" name="Google Shape;1296;p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113</a:t>
            </a:fld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3" name="Google Shape;1313;p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115</a:t>
            </a:fld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1" name="Google Shape;1321;p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116</a:t>
            </a:fld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9" name="Google Shape;1329;p1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117</a:t>
            </a:fld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4" name="Google Shape;1344;p1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119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48969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3" name="Google Shape;1353;p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4" name="Google Shape;1354;p1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120</a:t>
            </a:fld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1" name="Google Shape;1361;p1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1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121</a:t>
            </a:fld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9" name="Google Shape;1369;p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1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122</a:t>
            </a:fld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9" name="Google Shape;1379;p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123</a:t>
            </a:fld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7" name="Google Shape;1387;p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1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593297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5" name="Google Shape;1395;p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125</a:t>
            </a:fld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4" name="Google Shape;1404;p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126</a:t>
            </a:fld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p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4" name="Google Shape;1404;p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761475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3" name="Google Shape;1423;p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128</a:t>
            </a:fld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3" name="Google Shape;1433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129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018797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3" name="Google Shape;1433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79199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3" name="Google Shape;1433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958232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3" name="Google Shape;1433;p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98737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6" name="Google Shape;1466;p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zie Deel C, 3.1</a:t>
            </a:r>
            <a:endParaRPr/>
          </a:p>
        </p:txBody>
      </p:sp>
      <p:sp>
        <p:nvSpPr>
          <p:cNvPr id="1467" name="Google Shape;1467;p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133</a:t>
            </a:fld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6" name="Google Shape;1466;p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zie Deel B, 5.1</a:t>
            </a:r>
            <a:endParaRPr dirty="0"/>
          </a:p>
        </p:txBody>
      </p:sp>
      <p:sp>
        <p:nvSpPr>
          <p:cNvPr id="1467" name="Google Shape;1467;p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900194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6" name="Google Shape;1466;p1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zie Deel C, 3.1</a:t>
            </a:r>
            <a:endParaRPr/>
          </a:p>
        </p:txBody>
      </p:sp>
      <p:sp>
        <p:nvSpPr>
          <p:cNvPr id="1467" name="Google Shape;1467;p1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07759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0" name="Google Shape;1490;p1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zie voor verbandmaterialen Deel A 3.1</a:t>
            </a:r>
            <a:endParaRPr/>
          </a:p>
        </p:txBody>
      </p:sp>
      <p:sp>
        <p:nvSpPr>
          <p:cNvPr id="1491" name="Google Shape;1491;p1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136</a:t>
            </a:fld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1" name="Google Shape;1501;p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137</a:t>
            </a:fld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0" name="Google Shape;1510;p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138</a:t>
            </a:fld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0" name="Google Shape;1510;p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2464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85800"/>
            <a:ext cx="6067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6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0" name="Google Shape;1510;p1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394507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4" name="Google Shape;1534;p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141</a:t>
            </a:fld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5" name="Google Shape;1545;p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6" name="Google Shape;1546;p1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1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142</a:t>
            </a:fld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7" name="Google Shape;1557;p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8" name="Google Shape;1558;p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143</a:t>
            </a:fld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8" name="Google Shape;1568;p1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9" name="Google Shape;1569;p1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144</a:t>
            </a:fld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7" name="Google Shape;1577;p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8" name="Google Shape;1578;p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145</a:t>
            </a:fld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7" name="Google Shape;1587;p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1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146</a:t>
            </a:fld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7" name="Google Shape;1587;p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1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1294138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7" name="Google Shape;1587;p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1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4415939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156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150</a:t>
            </a:fld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p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5" name="Google Shape;1635;p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1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151</a:t>
            </a:fld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p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7" name="Google Shape;1647;p1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1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152</a:t>
            </a:fld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0087868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057510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11814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340755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987609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248915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745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</a:t>
            </a:fld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907601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756337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080553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601317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84841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721057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3466809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314157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403421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581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</a:t>
            </a:fld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6343687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7230960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843261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5671519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7254181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366413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594938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0050215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304552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52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9842572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523985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93523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067251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01204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926583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74446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72233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462036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6" name="Google Shape;1616;p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1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055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Google Shape;1657;p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85800"/>
            <a:ext cx="6067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8" name="Google Shape;1658;p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6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p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6" name="Google Shape;1666;p1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1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191</a:t>
            </a:fld>
            <a:endParaRPr/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3" name="Google Shape;1673;p1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4" name="Google Shape;1674;p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zie Deel B 5.2 </a:t>
            </a:r>
            <a:endParaRPr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193</a:t>
            </a:fld>
            <a:endParaRPr/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194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564396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195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463016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196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952168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197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7121187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198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0515078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199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327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85800"/>
            <a:ext cx="6067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6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623582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3646576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37804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519451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756977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268388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9975333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664841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22255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268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9358621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2" name="Google Shape;1682;p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3" name="Google Shape;1683;p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4957953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Google Shape;1814;p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5" name="Google Shape;1815;p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5168025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p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2" name="Google Shape;1822;p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4622340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1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9019079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961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0865326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85800"/>
            <a:ext cx="6067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0" name="Google Shape;1880;p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6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p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8" name="Google Shape;1888;p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9" name="Google Shape;1889;p1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222</a:t>
            </a:fld>
            <a:endParaRPr/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7" name="Google Shape;1897;p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3525815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99781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30542174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0155465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1087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3969607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6931511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16344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5143899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6220770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0396306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p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734766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1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bespreking</a:t>
            </a:r>
            <a:r>
              <a:rPr lang="en-US" dirty="0"/>
              <a:t> </a:t>
            </a:r>
            <a:r>
              <a:rPr lang="en-US" dirty="0" err="1"/>
              <a:t>Deel</a:t>
            </a:r>
            <a:r>
              <a:rPr lang="en-US" dirty="0"/>
              <a:t> B, 2.4</a:t>
            </a:r>
            <a:endParaRPr dirty="0"/>
          </a:p>
        </p:txBody>
      </p:sp>
      <p:sp>
        <p:nvSpPr>
          <p:cNvPr id="1985" name="Google Shape;1985;p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237</a:t>
            </a:fld>
            <a:endParaRPr/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789360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909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627009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551618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356847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37089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342158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700879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6485902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54437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4829272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4" name="Google Shape;1994;p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5" name="Google Shape;1995;p1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91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p2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5" name="Google Shape;2095;p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05691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9278470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7392700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5672118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3965351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2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9653455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" name="Google Shape;2146;p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7" name="Google Shape;2147;p2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8" name="Google Shape;2148;p2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258</a:t>
            </a:fld>
            <a:endParaRPr/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2500385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9531437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0307113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53090199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4103257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4679244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5" name="Google Shape;2155;p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4316553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p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5" name="Google Shape;2215;p2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6" name="Google Shape;2216;p2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267</a:t>
            </a:fld>
            <a:endParaRPr/>
          </a:p>
        </p:txBody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p2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3" name="Google Shape;2223;p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9797786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4655741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" name="Google Shape;2251;p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2" name="Google Shape;2252;p2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2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272</a:t>
            </a:fld>
            <a:endParaRPr/>
          </a:p>
        </p:txBody>
      </p:sp>
    </p:spTree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8342024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5552637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Google Shape;2277;p2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8" name="Google Shape;2278;p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5866582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0527757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3862937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3043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5106931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8001162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8741183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8943362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0796511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8557506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6149893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8362708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5775209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p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2" name="Google Shape;2402;p2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3" name="Google Shape;2403;p2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289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2978294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9999666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0169937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7705630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93388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081878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523681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0722112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0968357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0208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85800"/>
            <a:ext cx="60674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96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0811614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0985139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538859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2339097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1765876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842175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2150498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117308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5723046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6625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9" name="Google Shape;47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31</a:t>
            </a:fld>
            <a:endParaRPr/>
          </a:p>
        </p:txBody>
      </p:sp>
    </p:spTree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4084843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4501236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3178449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0379585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9" name="Google Shape;2229;p2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0" name="Google Shape;2230;p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4275522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6" name="Google Shape;2636;p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7" name="Google Shape;2637;p2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2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315</a:t>
            </a:fld>
            <a:endParaRPr/>
          </a:p>
        </p:txBody>
      </p:sp>
    </p:spTree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316</a:t>
            </a:fld>
            <a:endParaRPr/>
          </a:p>
        </p:txBody>
      </p:sp>
    </p:spTree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8644950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9770338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7876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749139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8963430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7027685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5318921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823962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764998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301654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7" name="Google Shape;2647;p2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4525849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Google Shape;2754;p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5" name="Google Shape;2755;p2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6" name="Google Shape;2756;p2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328</a:t>
            </a:fld>
            <a:endParaRPr/>
          </a:p>
        </p:txBody>
      </p:sp>
    </p:spTree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329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8415962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069670"/>
      </p:ext>
    </p:extLst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900701"/>
      </p:ext>
    </p:extLst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4411056"/>
      </p:ext>
    </p:extLst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9014366"/>
      </p:ext>
    </p:extLst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5260232"/>
      </p:ext>
    </p:extLst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767267"/>
      </p:ext>
    </p:extLst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395017"/>
      </p:ext>
    </p:extLst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1970873"/>
      </p:ext>
    </p:extLst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1089735"/>
      </p:ext>
    </p:extLst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8944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34</a:t>
            </a:fld>
            <a:endParaRPr/>
          </a:p>
        </p:txBody>
      </p:sp>
    </p:spTree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4751137"/>
      </p:ext>
    </p:extLst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623299"/>
      </p:ext>
    </p:extLst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4" name="Google Shape;2764;p2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5" name="Google Shape;2765;p2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71196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7755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3" name="Google Shape;56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5" name="Google Shape;20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5" name="Google Shape;57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7" name="Google Shape;607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0" name="Google Shape;630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3" name="Google Shape;64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1" name="Google Shape;681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4" name="Google Shape;694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5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7" name="Google Shape;70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0" name="Google Shape;720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1" name="Google Shape;731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53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4" name="Google Shape;744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5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7" name="Google Shape;757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55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0" name="Google Shape;770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3" name="Google Shape;783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6" name="Google Shape;796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9" name="Google Shape;809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5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3" name="Google Shape;823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" name="Google Shape;824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60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4" name="Google Shape;844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61</a:t>
            </a:fld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4" name="Google Shape;844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47540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6" name="Google Shape;856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63</a:t>
            </a:fld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8" name="Google Shape;868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64</a:t>
            </a:fld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0" name="Google Shape;880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65</a:t>
            </a:fld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66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8000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8" name="Google Shape;908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6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68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7" name="Google Shape;917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6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69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70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0180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6" name="Google Shape;926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02622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3" name="Google Shape;953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73</a:t>
            </a:fld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3" name="Google Shape;963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74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2" name="Google Shape;972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75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1" name="Google Shape;981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76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0" name="Google Shape;990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77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9" name="Google Shape;999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78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9" name="Google Shape;1009;p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79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8" name="Google Shape;1018;p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8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80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7" name="Google Shape;1027;p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81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6" name="Google Shape;1036;p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zie Deel B 1.4</a:t>
            </a:r>
            <a:endParaRPr/>
          </a:p>
        </p:txBody>
      </p:sp>
      <p:sp>
        <p:nvSpPr>
          <p:cNvPr id="1037" name="Google Shape;1037;p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82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6" name="Google Shape;1046;p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83</a:t>
            </a:fld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8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84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4" name="Google Shape;1064;p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85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4" name="Google Shape;1074;p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86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3" name="Google Shape;1083;p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87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2" name="Google Shape;1092;p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8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88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2" name="Google Shape;1102;p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</a:t>
            </a:fld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1" name="Google Shape;1111;p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9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90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0" name="Google Shape;1120;p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91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9" name="Google Shape;1129;p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9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92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8" name="Google Shape;1138;p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Zie voor schedel- en hersenletsel Deel B,6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Voor elektriciteitsletsel Deel C,7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Voor onderkoeling Deel C,3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Voor oververhitting Deel C,4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Voor vergiftiging Deel C, 6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9" name="Google Shape;1139;p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93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7" name="Google Shape;1147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94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7" name="Google Shape;1147;p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9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35566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5" name="Google Shape;1165;p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9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96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4" name="Google Shape;1174;p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9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97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3" name="Google Shape;1183;p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9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98</a:t>
            </a:fld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0088" y="1143000"/>
            <a:ext cx="54578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2" name="Google Shape;1192;p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eerstehulpverlenen/" TargetMode="External"/><Relationship Id="rId2" Type="http://schemas.openxmlformats.org/officeDocument/2006/relationships/hyperlink" Target="http://www.eerstehulpverlenen.nl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hyperlink" Target="mailto:info@eerstehulpverlenen.nl" TargetMode="Externa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03"/>
          <p:cNvSpPr txBox="1">
            <a:spLocks noGrp="1"/>
          </p:cNvSpPr>
          <p:nvPr>
            <p:ph type="ctrTitle"/>
          </p:nvPr>
        </p:nvSpPr>
        <p:spPr>
          <a:xfrm>
            <a:off x="413554" y="992767"/>
            <a:ext cx="11304588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5200"/>
              <a:buFont typeface="Calibri"/>
              <a:buNone/>
              <a:defRPr sz="6899" b="1" i="0" u="none" strike="noStrike" cap="none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6899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6899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6899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6899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6899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6899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6899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rial"/>
              <a:buNone/>
              <a:defRPr sz="6899"/>
            </a:lvl9pPr>
          </a:lstStyle>
          <a:p>
            <a:endParaRPr/>
          </a:p>
        </p:txBody>
      </p:sp>
      <p:sp>
        <p:nvSpPr>
          <p:cNvPr id="13" name="Google Shape;13;p303"/>
          <p:cNvSpPr txBox="1">
            <a:spLocks noGrp="1"/>
          </p:cNvSpPr>
          <p:nvPr>
            <p:ph type="subTitle" idx="1"/>
          </p:nvPr>
        </p:nvSpPr>
        <p:spPr>
          <a:xfrm>
            <a:off x="413544" y="3778833"/>
            <a:ext cx="11304588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1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1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1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1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1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1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1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1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15"/>
            </a:lvl9pPr>
          </a:lstStyle>
          <a:p>
            <a:endParaRPr/>
          </a:p>
        </p:txBody>
      </p:sp>
      <p:sp>
        <p:nvSpPr>
          <p:cNvPr id="14" name="Google Shape;14;p303"/>
          <p:cNvSpPr txBox="1">
            <a:spLocks noGrp="1"/>
          </p:cNvSpPr>
          <p:nvPr>
            <p:ph type="sldNum" idx="12"/>
          </p:nvPr>
        </p:nvSpPr>
        <p:spPr>
          <a:xfrm>
            <a:off x="11240717" y="6217623"/>
            <a:ext cx="72798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buClr>
                <a:schemeClr val="dk1"/>
              </a:buClr>
              <a:buSzPts val="1794"/>
              <a:buFont typeface="Calibri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buClr>
                <a:schemeClr val="dk1"/>
              </a:buClr>
              <a:buSzPts val="1794"/>
              <a:buFont typeface="Calibri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buClr>
                <a:schemeClr val="dk1"/>
              </a:buClr>
              <a:buSzPts val="1794"/>
              <a:buFont typeface="Calibri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buClr>
                <a:schemeClr val="dk1"/>
              </a:buClr>
              <a:buSzPts val="1794"/>
              <a:buFont typeface="Calibri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buClr>
                <a:schemeClr val="dk1"/>
              </a:buClr>
              <a:buSzPts val="1794"/>
              <a:buFont typeface="Calibri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buClr>
                <a:schemeClr val="dk1"/>
              </a:buClr>
              <a:buSzPts val="1794"/>
              <a:buFont typeface="Calibri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buClr>
                <a:schemeClr val="dk1"/>
              </a:buClr>
              <a:buSzPts val="1794"/>
              <a:buFont typeface="Calibri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buClr>
                <a:schemeClr val="dk1"/>
              </a:buClr>
              <a:buSzPts val="1794"/>
              <a:buFont typeface="Calibri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buClr>
                <a:schemeClr val="dk1"/>
              </a:buClr>
              <a:buSzPts val="1794"/>
              <a:buFont typeface="Calibri"/>
              <a:buNone/>
              <a:defRPr sz="1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Aangepaste indeling">
  <p:cSld name="5_Aangepaste indeling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3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1323" y="0"/>
            <a:ext cx="21035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Aangepaste indeling">
  <p:cSld name="7_Aangepaste indeling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3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1323" y="1371600"/>
            <a:ext cx="21035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Aangepaste indeling">
  <p:cSld name="8_Aangepaste indeling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1323" y="2743200"/>
            <a:ext cx="21035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Aangepaste indeling">
  <p:cSld name="6_Aangepaste indeling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3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1323" y="4114799"/>
            <a:ext cx="21035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Aangepaste indeling">
  <p:cSld name="9_Aangepaste indeling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3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1921323" y="5486399"/>
            <a:ext cx="21035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angepaste indeling">
  <p:cSld name="2_Aangepaste indeling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angepaste indeling">
  <p:cSld name="3_Aangepaste indeling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Aangepaste indeling">
  <p:cSld name="4_Aangepaste indeling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somming Breed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0"/>
          <p:cNvSpPr txBox="1">
            <a:spLocks noGrp="1"/>
          </p:cNvSpPr>
          <p:nvPr>
            <p:ph type="title"/>
          </p:nvPr>
        </p:nvSpPr>
        <p:spPr>
          <a:xfrm>
            <a:off x="1733555" y="230073"/>
            <a:ext cx="9688579" cy="64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3184"/>
              <a:buFont typeface="Calibri"/>
              <a:buNone/>
              <a:defRPr sz="3184" b="1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7" name="Google Shape;57;p320"/>
          <p:cNvSpPr txBox="1">
            <a:spLocks noGrp="1"/>
          </p:cNvSpPr>
          <p:nvPr>
            <p:ph type="body" idx="1"/>
          </p:nvPr>
        </p:nvSpPr>
        <p:spPr>
          <a:xfrm>
            <a:off x="1733555" y="1366787"/>
            <a:ext cx="9564069" cy="481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2937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588"/>
              <a:buFont typeface="Noto Sans Symbols"/>
              <a:buChar char="▪"/>
              <a:defRPr sz="2588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2937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588"/>
              <a:buFont typeface="Arial"/>
              <a:buChar char="-"/>
              <a:defRPr sz="2588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4964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Arial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Breed">
  <p:cSld name="Tekst Breed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1"/>
          <p:cNvSpPr txBox="1">
            <a:spLocks noGrp="1"/>
          </p:cNvSpPr>
          <p:nvPr>
            <p:ph type="body" idx="1"/>
          </p:nvPr>
        </p:nvSpPr>
        <p:spPr>
          <a:xfrm>
            <a:off x="1733555" y="1366787"/>
            <a:ext cx="9564069" cy="481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588"/>
              <a:buFont typeface="Noto Sans Symbols"/>
              <a:buNone/>
              <a:defRPr sz="2588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92937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588"/>
              <a:buFont typeface="Noto Sans Symbols"/>
              <a:buChar char="▪"/>
              <a:defRPr sz="2588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92938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588"/>
              <a:buFont typeface="Arial"/>
              <a:buChar char="-"/>
              <a:defRPr sz="2588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21"/>
          <p:cNvSpPr txBox="1">
            <a:spLocks noGrp="1"/>
          </p:cNvSpPr>
          <p:nvPr>
            <p:ph type="title"/>
          </p:nvPr>
        </p:nvSpPr>
        <p:spPr>
          <a:xfrm>
            <a:off x="1733555" y="230073"/>
            <a:ext cx="9688579" cy="64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3184"/>
              <a:buFont typeface="Calibri"/>
              <a:buNone/>
              <a:defRPr sz="3184" b="1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Aangepaste indeling">
  <p:cSld name="10_Aangepaste indeling">
    <p:bg>
      <p:bgPr>
        <a:solidFill>
          <a:srgbClr val="3061AD">
            <a:alpha val="9803"/>
          </a:srgbClr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1323" y="0"/>
            <a:ext cx="21035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somming twee kolom">
  <p:cSld name="Opsomming twee kolom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2"/>
          <p:cNvSpPr txBox="1">
            <a:spLocks noGrp="1"/>
          </p:cNvSpPr>
          <p:nvPr>
            <p:ph type="title"/>
          </p:nvPr>
        </p:nvSpPr>
        <p:spPr>
          <a:xfrm>
            <a:off x="1733555" y="230075"/>
            <a:ext cx="9688579" cy="64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3184"/>
              <a:buFont typeface="Calibri"/>
              <a:buNone/>
              <a:defRPr sz="3184" b="1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322"/>
          <p:cNvSpPr txBox="1">
            <a:spLocks noGrp="1"/>
          </p:cNvSpPr>
          <p:nvPr>
            <p:ph type="body" idx="1"/>
          </p:nvPr>
        </p:nvSpPr>
        <p:spPr>
          <a:xfrm>
            <a:off x="1733558" y="1366787"/>
            <a:ext cx="4415292" cy="481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2937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588"/>
              <a:buFont typeface="Noto Sans Symbols"/>
              <a:buChar char="▪"/>
              <a:defRPr sz="2588"/>
            </a:lvl1pPr>
            <a:lvl2pPr marL="914400" lvl="1" indent="-392937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2588"/>
              <a:buFont typeface="Arial"/>
              <a:buChar char="-"/>
              <a:defRPr sz="2588"/>
            </a:lvl2pPr>
            <a:lvl3pPr marL="1371600" lvl="2" indent="-35496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Arial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22"/>
          <p:cNvSpPr txBox="1">
            <a:spLocks noGrp="1"/>
          </p:cNvSpPr>
          <p:nvPr>
            <p:ph type="body" idx="2"/>
          </p:nvPr>
        </p:nvSpPr>
        <p:spPr>
          <a:xfrm>
            <a:off x="6872752" y="1366787"/>
            <a:ext cx="4419284" cy="481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2937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588"/>
              <a:buFont typeface="Noto Sans Symbols"/>
              <a:buChar char="▪"/>
              <a:defRPr sz="2588"/>
            </a:lvl1pPr>
            <a:lvl2pPr marL="914400" lvl="1" indent="-392937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2588"/>
              <a:buFont typeface="Arial"/>
              <a:buChar char="-"/>
              <a:defRPr sz="2588"/>
            </a:lvl2pPr>
            <a:lvl3pPr marL="1371600" lvl="2" indent="-35496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Arial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ructie met foto's">
  <p:cSld name="Instructie met foto'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3"/>
          <p:cNvSpPr txBox="1">
            <a:spLocks noGrp="1"/>
          </p:cNvSpPr>
          <p:nvPr>
            <p:ph type="title"/>
          </p:nvPr>
        </p:nvSpPr>
        <p:spPr>
          <a:xfrm>
            <a:off x="3189071" y="230075"/>
            <a:ext cx="8233062" cy="64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3184"/>
              <a:buFont typeface="Calibri"/>
              <a:buNone/>
              <a:defRPr sz="3184" b="1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67" name="Google Shape;67;p323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68" name="Google Shape;68;p323"/>
          <p:cNvSpPr/>
          <p:nvPr/>
        </p:nvSpPr>
        <p:spPr>
          <a:xfrm>
            <a:off x="352210" y="230081"/>
            <a:ext cx="2412256" cy="5970148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69;p323"/>
          <p:cNvSpPr>
            <a:spLocks noGrp="1"/>
          </p:cNvSpPr>
          <p:nvPr>
            <p:ph type="pic" idx="2"/>
          </p:nvPr>
        </p:nvSpPr>
        <p:spPr>
          <a:xfrm>
            <a:off x="446046" y="1404595"/>
            <a:ext cx="2224595" cy="1491603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23"/>
          <p:cNvSpPr>
            <a:spLocks noGrp="1"/>
          </p:cNvSpPr>
          <p:nvPr>
            <p:ph type="pic" idx="3"/>
          </p:nvPr>
        </p:nvSpPr>
        <p:spPr>
          <a:xfrm>
            <a:off x="446046" y="3002747"/>
            <a:ext cx="2224595" cy="1491603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323"/>
          <p:cNvSpPr>
            <a:spLocks noGrp="1"/>
          </p:cNvSpPr>
          <p:nvPr>
            <p:ph type="pic" idx="4"/>
          </p:nvPr>
        </p:nvSpPr>
        <p:spPr>
          <a:xfrm>
            <a:off x="446046" y="4600899"/>
            <a:ext cx="2224595" cy="1491603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323"/>
          <p:cNvSpPr txBox="1">
            <a:spLocks noGrp="1"/>
          </p:cNvSpPr>
          <p:nvPr>
            <p:ph type="body" idx="1"/>
          </p:nvPr>
        </p:nvSpPr>
        <p:spPr>
          <a:xfrm>
            <a:off x="3189071" y="1390053"/>
            <a:ext cx="8574745" cy="150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237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388"/>
              <a:buFont typeface="Noto Sans Symbols"/>
              <a:buChar char="▪"/>
              <a:defRPr sz="2388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0237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2388"/>
              <a:buFont typeface="Arial"/>
              <a:buChar char="-"/>
              <a:defRPr sz="2388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496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Arial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23"/>
          <p:cNvSpPr txBox="1">
            <a:spLocks noGrp="1"/>
          </p:cNvSpPr>
          <p:nvPr>
            <p:ph type="body" idx="5"/>
          </p:nvPr>
        </p:nvSpPr>
        <p:spPr>
          <a:xfrm>
            <a:off x="3189071" y="3002754"/>
            <a:ext cx="8574745" cy="150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237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388"/>
              <a:buFont typeface="Noto Sans Symbols"/>
              <a:buChar char="▪"/>
              <a:defRPr sz="2388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0237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2388"/>
              <a:buFont typeface="Arial"/>
              <a:buChar char="-"/>
              <a:defRPr sz="2388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496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Arial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23"/>
          <p:cNvSpPr txBox="1">
            <a:spLocks noGrp="1"/>
          </p:cNvSpPr>
          <p:nvPr>
            <p:ph type="body" idx="6"/>
          </p:nvPr>
        </p:nvSpPr>
        <p:spPr>
          <a:xfrm>
            <a:off x="3189071" y="4621505"/>
            <a:ext cx="8574745" cy="150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0237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388"/>
              <a:buFont typeface="Noto Sans Symbols"/>
              <a:buChar char="▪"/>
              <a:defRPr sz="2388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0237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2388"/>
              <a:buFont typeface="Arial"/>
              <a:buChar char="-"/>
              <a:defRPr sz="2388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496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Arial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kele foto met opsomming getal">
  <p:cSld name="Enkele foto met opsomming getal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24"/>
          <p:cNvSpPr txBox="1">
            <a:spLocks noGrp="1"/>
          </p:cNvSpPr>
          <p:nvPr>
            <p:ph type="title"/>
          </p:nvPr>
        </p:nvSpPr>
        <p:spPr>
          <a:xfrm>
            <a:off x="5747534" y="230075"/>
            <a:ext cx="6016283" cy="64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3184"/>
              <a:buFont typeface="Calibri"/>
              <a:buNone/>
              <a:defRPr sz="3184" b="1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77" name="Google Shape;77;p324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78" name="Google Shape;78;p324"/>
          <p:cNvSpPr txBox="1">
            <a:spLocks noGrp="1"/>
          </p:cNvSpPr>
          <p:nvPr>
            <p:ph type="body" idx="1"/>
          </p:nvPr>
        </p:nvSpPr>
        <p:spPr>
          <a:xfrm>
            <a:off x="5747534" y="1607328"/>
            <a:ext cx="6016283" cy="459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910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1910"/>
              <a:buFont typeface="Calibri"/>
              <a:buAutoNum type="arabicPeriod"/>
              <a:defRPr sz="2388"/>
            </a:lvl1pPr>
            <a:lvl2pPr marL="914400" lvl="1" indent="-329692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1592"/>
              <a:buFont typeface="Arial"/>
              <a:buChar char="-"/>
              <a:defRPr sz="1990"/>
            </a:lvl2pPr>
            <a:lvl3pPr marL="1371600" lvl="2" indent="-35496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Arial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24"/>
          <p:cNvSpPr/>
          <p:nvPr/>
        </p:nvSpPr>
        <p:spPr>
          <a:xfrm>
            <a:off x="352212" y="230081"/>
            <a:ext cx="4944890" cy="5970148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324"/>
          <p:cNvSpPr>
            <a:spLocks noGrp="1"/>
          </p:cNvSpPr>
          <p:nvPr>
            <p:ph type="pic" idx="2"/>
          </p:nvPr>
        </p:nvSpPr>
        <p:spPr>
          <a:xfrm>
            <a:off x="443367" y="2911515"/>
            <a:ext cx="4745630" cy="319611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kele foto opsomming blok">
  <p:cSld name="Enkele foto opsomming blo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25"/>
          <p:cNvSpPr txBox="1">
            <a:spLocks noGrp="1"/>
          </p:cNvSpPr>
          <p:nvPr>
            <p:ph type="title"/>
          </p:nvPr>
        </p:nvSpPr>
        <p:spPr>
          <a:xfrm>
            <a:off x="5747534" y="230075"/>
            <a:ext cx="6016283" cy="64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3184"/>
              <a:buFont typeface="Calibri"/>
              <a:buNone/>
              <a:defRPr sz="3184" b="1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83" name="Google Shape;83;p325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84" name="Google Shape;84;p325"/>
          <p:cNvSpPr txBox="1">
            <a:spLocks noGrp="1"/>
          </p:cNvSpPr>
          <p:nvPr>
            <p:ph type="body" idx="1"/>
          </p:nvPr>
        </p:nvSpPr>
        <p:spPr>
          <a:xfrm>
            <a:off x="5747534" y="1607328"/>
            <a:ext cx="6016283" cy="4592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70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070"/>
              <a:buFont typeface="Noto Sans Symbols"/>
              <a:buChar char="▪"/>
              <a:defRPr sz="2588"/>
            </a:lvl1pPr>
            <a:lvl2pPr marL="914400" lvl="1" indent="-36007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2070"/>
              <a:buFont typeface="Noto Sans Symbols"/>
              <a:buChar char="▪"/>
              <a:defRPr sz="2588"/>
            </a:lvl2pPr>
            <a:lvl3pPr marL="1371600" lvl="2" indent="-354964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Arial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25"/>
          <p:cNvSpPr/>
          <p:nvPr/>
        </p:nvSpPr>
        <p:spPr>
          <a:xfrm>
            <a:off x="352212" y="230081"/>
            <a:ext cx="4944890" cy="5970148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25"/>
          <p:cNvSpPr>
            <a:spLocks noGrp="1"/>
          </p:cNvSpPr>
          <p:nvPr>
            <p:ph type="pic" idx="2"/>
          </p:nvPr>
        </p:nvSpPr>
        <p:spPr>
          <a:xfrm>
            <a:off x="443367" y="2911515"/>
            <a:ext cx="4745630" cy="3196119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 veld met titel">
  <p:cSld name="Leeg veld met titel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26"/>
          <p:cNvSpPr txBox="1">
            <a:spLocks noGrp="1"/>
          </p:cNvSpPr>
          <p:nvPr>
            <p:ph type="title"/>
          </p:nvPr>
        </p:nvSpPr>
        <p:spPr>
          <a:xfrm>
            <a:off x="352212" y="230075"/>
            <a:ext cx="11411604" cy="64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3184"/>
              <a:buFont typeface="Calibri"/>
              <a:buNone/>
              <a:defRPr sz="3184" b="1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89" name="Google Shape;89;p326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ragen">
  <p:cSld name="Vrage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3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415610" y="1249992"/>
            <a:ext cx="16192341" cy="110544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327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3" name="Google Shape;93;p327"/>
          <p:cNvSpPr/>
          <p:nvPr/>
        </p:nvSpPr>
        <p:spPr>
          <a:xfrm>
            <a:off x="850363" y="927880"/>
            <a:ext cx="7068262" cy="1699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700" rIns="4547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446" b="1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rPr>
              <a:t>Vragen?</a:t>
            </a:r>
            <a:endParaRPr/>
          </a:p>
        </p:txBody>
      </p:sp>
      <p:sp>
        <p:nvSpPr>
          <p:cNvPr id="94" name="Google Shape;94;p327">
            <a:hlinkClick r:id="rId3" action="ppaction://hlinksldjump"/>
          </p:cNvPr>
          <p:cNvSpPr txBox="1"/>
          <p:nvPr/>
        </p:nvSpPr>
        <p:spPr>
          <a:xfrm>
            <a:off x="10194156" y="6522915"/>
            <a:ext cx="1569660" cy="24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9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Terug naar inhoudsopgave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pyright">
  <p:cSld name="Copyrigh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" name="Google Shape;96;p328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97" name="Google Shape;97;p328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8" name="Google Shape;98;p328"/>
          <p:cNvSpPr txBox="1"/>
          <p:nvPr/>
        </p:nvSpPr>
        <p:spPr>
          <a:xfrm>
            <a:off x="838201" y="662432"/>
            <a:ext cx="10439626" cy="4872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388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Deze presentatie is onderdeel van het lesmateriaal bij EERSTE HULP VERLENEN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2"/>
              <a:buFont typeface="Calibri"/>
              <a:buNone/>
            </a:pPr>
            <a:r>
              <a:rPr lang="nl-NL" sz="179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Het is toegestaan om deze presentatie te bewerken ten behoeve van het </a:t>
            </a:r>
            <a:br>
              <a:rPr lang="nl-NL" sz="179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179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onderwijs in het verlenen van Eerste Hulp.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2"/>
              <a:buFont typeface="Calibri"/>
              <a:buNone/>
            </a:pPr>
            <a:endParaRPr sz="1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2"/>
              <a:buFont typeface="Calibri"/>
              <a:buNone/>
            </a:pPr>
            <a:r>
              <a:rPr lang="nl-NL" sz="179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Het is niet toegestaan om de inhoud van de presentaties (tekst, afbeeldingen, logo's) </a:t>
            </a:r>
            <a:br>
              <a:rPr lang="nl-NL" sz="179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179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openbaar te maken in welke vorm dan ook zonder voorafgaande schriftelijke </a:t>
            </a:r>
            <a:br>
              <a:rPr lang="nl-NL" sz="179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179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toestemming van de uitgever.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2"/>
              <a:buFont typeface="Calibri"/>
              <a:buNone/>
            </a:pPr>
            <a:endParaRPr sz="1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2"/>
              <a:buFont typeface="Calibri"/>
              <a:buNone/>
            </a:pPr>
            <a:r>
              <a:rPr lang="nl-NL" sz="179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Houd de website en facebook pagina in de gaten voor updates </a:t>
            </a:r>
            <a:br>
              <a:rPr lang="nl-NL" sz="179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179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van deze presentatie en andere lesmaterialen.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2"/>
              <a:buFont typeface="Calibri"/>
              <a:buNone/>
            </a:pPr>
            <a:endParaRPr sz="1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2"/>
              <a:buFont typeface="Calibri"/>
              <a:buNone/>
            </a:pPr>
            <a:r>
              <a:rPr lang="nl-NL" sz="1792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www.eerstehulpverlenen.nl</a:t>
            </a:r>
            <a:endParaRPr sz="1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2"/>
              <a:buFont typeface="Calibri"/>
              <a:buNone/>
            </a:pPr>
            <a:r>
              <a:rPr lang="nl-NL" sz="1792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https://www.facebook.com/eerstehulpverlenen/</a:t>
            </a:r>
            <a:endParaRPr sz="1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92"/>
              <a:buFont typeface="Calibri"/>
              <a:buNone/>
            </a:pPr>
            <a:endParaRPr sz="1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28"/>
          <p:cNvSpPr txBox="1"/>
          <p:nvPr/>
        </p:nvSpPr>
        <p:spPr>
          <a:xfrm>
            <a:off x="352213" y="4934443"/>
            <a:ext cx="3614131" cy="1379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3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EERSTE HULP VERLENEN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3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Marion van den Hurk-Dittmar en Pim de Ruijter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3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ISBN 978-94-91838-40-8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3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EduPlaza 2016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394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www.eerstehulpverlenen.nl</a:t>
            </a:r>
            <a:endParaRPr sz="139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394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info@eerstehulpverlenen.nl</a:t>
            </a:r>
            <a:endParaRPr sz="139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3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03013" y="4934440"/>
            <a:ext cx="968007" cy="1378696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dia">
  <p:cSld name="1_Titeldia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p329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03" name="Google Shape;103;p329"/>
          <p:cNvSpPr/>
          <p:nvPr/>
        </p:nvSpPr>
        <p:spPr>
          <a:xfrm>
            <a:off x="352213" y="3750364"/>
            <a:ext cx="11411601" cy="2703531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4" name="Google Shape;104;p329"/>
          <p:cNvCxnSpPr/>
          <p:nvPr/>
        </p:nvCxnSpPr>
        <p:spPr>
          <a:xfrm>
            <a:off x="352213" y="3750370"/>
            <a:ext cx="11411601" cy="1"/>
          </a:xfrm>
          <a:prstGeom prst="straightConnector1">
            <a:avLst/>
          </a:prstGeom>
          <a:noFill/>
          <a:ln w="1079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05" name="Google Shape;105;p3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85100" y="607503"/>
            <a:ext cx="10008633" cy="68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29"/>
          <p:cNvSpPr/>
          <p:nvPr/>
        </p:nvSpPr>
        <p:spPr>
          <a:xfrm>
            <a:off x="1529733" y="4207436"/>
            <a:ext cx="9056562" cy="91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700" rIns="4547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374" b="1">
                <a:solidFill>
                  <a:srgbClr val="FFE000"/>
                </a:solidFill>
                <a:latin typeface="Calibri"/>
                <a:ea typeface="Calibri"/>
                <a:cs typeface="Calibri"/>
                <a:sym typeface="Calibri"/>
              </a:rPr>
              <a:t>EERSTE HULP VERLENEN</a:t>
            </a:r>
            <a:endParaRPr/>
          </a:p>
        </p:txBody>
      </p:sp>
      <p:sp>
        <p:nvSpPr>
          <p:cNvPr id="107" name="Google Shape;107;p329"/>
          <p:cNvSpPr txBox="1">
            <a:spLocks noGrp="1"/>
          </p:cNvSpPr>
          <p:nvPr>
            <p:ph type="subTitle" idx="1"/>
          </p:nvPr>
        </p:nvSpPr>
        <p:spPr>
          <a:xfrm>
            <a:off x="1487535" y="5098978"/>
            <a:ext cx="9098756" cy="6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2388"/>
              <a:buNone/>
              <a:defRPr sz="2388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990"/>
              <a:buNone/>
              <a:defRPr sz="1990"/>
            </a:lvl2pPr>
            <a:lvl3pPr lvl="2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792"/>
              <a:buNone/>
              <a:defRPr sz="1792"/>
            </a:lvl3pPr>
            <a:lvl4pPr lvl="3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4pPr>
            <a:lvl5pPr lvl="4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5pPr>
            <a:lvl6pPr lvl="5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6pPr>
            <a:lvl7pPr lvl="6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7pPr>
            <a:lvl8pPr lvl="7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8pPr>
            <a:lvl9pPr lvl="8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eldia">
  <p:cSld name="2_Titeldia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Google Shape;109;p330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10" name="Google Shape;110;p330"/>
          <p:cNvSpPr/>
          <p:nvPr/>
        </p:nvSpPr>
        <p:spPr>
          <a:xfrm>
            <a:off x="352213" y="3750364"/>
            <a:ext cx="11411601" cy="2703531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" name="Google Shape;111;p330"/>
          <p:cNvCxnSpPr/>
          <p:nvPr/>
        </p:nvCxnSpPr>
        <p:spPr>
          <a:xfrm>
            <a:off x="352213" y="3750370"/>
            <a:ext cx="11411601" cy="1"/>
          </a:xfrm>
          <a:prstGeom prst="straightConnector1">
            <a:avLst/>
          </a:prstGeom>
          <a:noFill/>
          <a:ln w="1079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12" name="Google Shape;112;p3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85100" y="607503"/>
            <a:ext cx="10008633" cy="68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30"/>
          <p:cNvSpPr/>
          <p:nvPr/>
        </p:nvSpPr>
        <p:spPr>
          <a:xfrm>
            <a:off x="1529733" y="4207436"/>
            <a:ext cx="9056562" cy="91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700" rIns="4547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374" b="1">
                <a:solidFill>
                  <a:srgbClr val="FFE000"/>
                </a:solidFill>
                <a:latin typeface="Calibri"/>
                <a:ea typeface="Calibri"/>
                <a:cs typeface="Calibri"/>
                <a:sym typeface="Calibri"/>
              </a:rPr>
              <a:t>EERSTE HULP VERLENEN</a:t>
            </a:r>
            <a:endParaRPr/>
          </a:p>
        </p:txBody>
      </p:sp>
      <p:sp>
        <p:nvSpPr>
          <p:cNvPr id="114" name="Google Shape;114;p330"/>
          <p:cNvSpPr txBox="1">
            <a:spLocks noGrp="1"/>
          </p:cNvSpPr>
          <p:nvPr>
            <p:ph type="subTitle" idx="1"/>
          </p:nvPr>
        </p:nvSpPr>
        <p:spPr>
          <a:xfrm>
            <a:off x="1487535" y="5098978"/>
            <a:ext cx="9098756" cy="6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2388"/>
              <a:buNone/>
              <a:defRPr sz="2388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990"/>
              <a:buNone/>
              <a:defRPr sz="1990"/>
            </a:lvl2pPr>
            <a:lvl3pPr lvl="2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792"/>
              <a:buNone/>
              <a:defRPr sz="1792"/>
            </a:lvl3pPr>
            <a:lvl4pPr lvl="3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4pPr>
            <a:lvl5pPr lvl="4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5pPr>
            <a:lvl6pPr lvl="5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6pPr>
            <a:lvl7pPr lvl="6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7pPr>
            <a:lvl8pPr lvl="7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8pPr>
            <a:lvl9pPr lvl="8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kst breed">
  <p:cSld name="1_Tekst breed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31"/>
          <p:cNvSpPr txBox="1">
            <a:spLocks noGrp="1"/>
          </p:cNvSpPr>
          <p:nvPr>
            <p:ph type="body" idx="1"/>
          </p:nvPr>
        </p:nvSpPr>
        <p:spPr>
          <a:xfrm>
            <a:off x="1733555" y="1366787"/>
            <a:ext cx="9564069" cy="481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2937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588"/>
              <a:buFont typeface="Calibri"/>
              <a:buAutoNum type="alphaUcPeriod"/>
              <a:defRPr sz="2588"/>
            </a:lvl1pPr>
            <a:lvl2pPr marL="914400" lvl="1" indent="-405511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786"/>
              <a:buFont typeface="Noto Sans Symbols"/>
              <a:buChar char="▪"/>
              <a:defRPr sz="2786"/>
            </a:lvl2pPr>
            <a:lvl3pPr marL="1371600" lvl="2" indent="-380238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388"/>
              <a:buFont typeface="Arial"/>
              <a:buChar char="-"/>
              <a:defRPr sz="2388"/>
            </a:lvl3pPr>
            <a:lvl4pPr marL="1828800" lvl="3" indent="-342900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7" name="Google Shape;117;p331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18" name="Google Shape;118;p331"/>
          <p:cNvSpPr/>
          <p:nvPr/>
        </p:nvSpPr>
        <p:spPr>
          <a:xfrm>
            <a:off x="352213" y="230081"/>
            <a:ext cx="786605" cy="5970148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331"/>
          <p:cNvSpPr txBox="1">
            <a:spLocks noGrp="1"/>
          </p:cNvSpPr>
          <p:nvPr>
            <p:ph type="title"/>
          </p:nvPr>
        </p:nvSpPr>
        <p:spPr>
          <a:xfrm>
            <a:off x="1733555" y="230075"/>
            <a:ext cx="9688579" cy="64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3184"/>
              <a:buFont typeface="Calibri"/>
              <a:buNone/>
              <a:defRPr sz="3184" b="1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Aangepaste indeling">
  <p:cSld name="11_Aangepaste indeling">
    <p:bg>
      <p:bgPr>
        <a:solidFill>
          <a:srgbClr val="EE3346">
            <a:alpha val="8627"/>
          </a:srgbClr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1323" y="1371600"/>
            <a:ext cx="21035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eldia">
  <p:cSld name="3_Titeldia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1" name="Google Shape;121;p332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22" name="Google Shape;122;p332"/>
          <p:cNvSpPr/>
          <p:nvPr/>
        </p:nvSpPr>
        <p:spPr>
          <a:xfrm>
            <a:off x="352213" y="3750364"/>
            <a:ext cx="11411601" cy="2703531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" name="Google Shape;123;p332"/>
          <p:cNvCxnSpPr/>
          <p:nvPr/>
        </p:nvCxnSpPr>
        <p:spPr>
          <a:xfrm>
            <a:off x="352213" y="3750370"/>
            <a:ext cx="11411601" cy="1"/>
          </a:xfrm>
          <a:prstGeom prst="straightConnector1">
            <a:avLst/>
          </a:prstGeom>
          <a:noFill/>
          <a:ln w="1079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24" name="Google Shape;124;p3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85100" y="607503"/>
            <a:ext cx="10008633" cy="68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32"/>
          <p:cNvSpPr/>
          <p:nvPr/>
        </p:nvSpPr>
        <p:spPr>
          <a:xfrm>
            <a:off x="1529733" y="4207436"/>
            <a:ext cx="9056562" cy="91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700" rIns="4547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374" b="1">
                <a:solidFill>
                  <a:srgbClr val="FFE000"/>
                </a:solidFill>
                <a:latin typeface="Calibri"/>
                <a:ea typeface="Calibri"/>
                <a:cs typeface="Calibri"/>
                <a:sym typeface="Calibri"/>
              </a:rPr>
              <a:t>EERSTE HULP VERLENEN</a:t>
            </a:r>
            <a:endParaRPr/>
          </a:p>
        </p:txBody>
      </p:sp>
      <p:sp>
        <p:nvSpPr>
          <p:cNvPr id="126" name="Google Shape;126;p332"/>
          <p:cNvSpPr txBox="1">
            <a:spLocks noGrp="1"/>
          </p:cNvSpPr>
          <p:nvPr>
            <p:ph type="subTitle" idx="1"/>
          </p:nvPr>
        </p:nvSpPr>
        <p:spPr>
          <a:xfrm>
            <a:off x="1487535" y="5098978"/>
            <a:ext cx="9098756" cy="6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2388"/>
              <a:buNone/>
              <a:defRPr sz="2388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990"/>
              <a:buNone/>
              <a:defRPr sz="1990"/>
            </a:lvl2pPr>
            <a:lvl3pPr lvl="2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792"/>
              <a:buNone/>
              <a:defRPr sz="1792"/>
            </a:lvl3pPr>
            <a:lvl4pPr lvl="3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4pPr>
            <a:lvl5pPr lvl="4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5pPr>
            <a:lvl6pPr lvl="5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6pPr>
            <a:lvl7pPr lvl="6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7pPr>
            <a:lvl8pPr lvl="7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8pPr>
            <a:lvl9pPr lvl="8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eldia">
  <p:cSld name="4_Titeldia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333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29" name="Google Shape;129;p333"/>
          <p:cNvSpPr/>
          <p:nvPr/>
        </p:nvSpPr>
        <p:spPr>
          <a:xfrm>
            <a:off x="352213" y="3750364"/>
            <a:ext cx="11411601" cy="2703531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0" name="Google Shape;130;p333"/>
          <p:cNvCxnSpPr/>
          <p:nvPr/>
        </p:nvCxnSpPr>
        <p:spPr>
          <a:xfrm>
            <a:off x="352213" y="3750370"/>
            <a:ext cx="11411601" cy="1"/>
          </a:xfrm>
          <a:prstGeom prst="straightConnector1">
            <a:avLst/>
          </a:prstGeom>
          <a:noFill/>
          <a:ln w="1079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31" name="Google Shape;131;p3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85100" y="607503"/>
            <a:ext cx="10008633" cy="68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33"/>
          <p:cNvSpPr/>
          <p:nvPr/>
        </p:nvSpPr>
        <p:spPr>
          <a:xfrm>
            <a:off x="1529733" y="4207436"/>
            <a:ext cx="9056562" cy="91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700" rIns="4547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374" b="1">
                <a:solidFill>
                  <a:srgbClr val="FFE000"/>
                </a:solidFill>
                <a:latin typeface="Calibri"/>
                <a:ea typeface="Calibri"/>
                <a:cs typeface="Calibri"/>
                <a:sym typeface="Calibri"/>
              </a:rPr>
              <a:t>EERSTE HULP VERLENEN</a:t>
            </a:r>
            <a:endParaRPr/>
          </a:p>
        </p:txBody>
      </p:sp>
      <p:sp>
        <p:nvSpPr>
          <p:cNvPr id="133" name="Google Shape;133;p333"/>
          <p:cNvSpPr txBox="1">
            <a:spLocks noGrp="1"/>
          </p:cNvSpPr>
          <p:nvPr>
            <p:ph type="subTitle" idx="1"/>
          </p:nvPr>
        </p:nvSpPr>
        <p:spPr>
          <a:xfrm>
            <a:off x="1487535" y="5098978"/>
            <a:ext cx="9098756" cy="6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2388"/>
              <a:buNone/>
              <a:defRPr sz="2388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990"/>
              <a:buNone/>
              <a:defRPr sz="1990"/>
            </a:lvl2pPr>
            <a:lvl3pPr lvl="2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792"/>
              <a:buNone/>
              <a:defRPr sz="1792"/>
            </a:lvl3pPr>
            <a:lvl4pPr lvl="3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4pPr>
            <a:lvl5pPr lvl="4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5pPr>
            <a:lvl6pPr lvl="5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6pPr>
            <a:lvl7pPr lvl="6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7pPr>
            <a:lvl8pPr lvl="7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8pPr>
            <a:lvl9pPr lvl="8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eldia">
  <p:cSld name="5_Titeldia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5" name="Google Shape;135;p334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36" name="Google Shape;136;p334"/>
          <p:cNvSpPr/>
          <p:nvPr/>
        </p:nvSpPr>
        <p:spPr>
          <a:xfrm>
            <a:off x="352213" y="3750364"/>
            <a:ext cx="11411601" cy="2703531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7" name="Google Shape;137;p334"/>
          <p:cNvCxnSpPr/>
          <p:nvPr/>
        </p:nvCxnSpPr>
        <p:spPr>
          <a:xfrm>
            <a:off x="352213" y="3750370"/>
            <a:ext cx="11411601" cy="1"/>
          </a:xfrm>
          <a:prstGeom prst="straightConnector1">
            <a:avLst/>
          </a:prstGeom>
          <a:noFill/>
          <a:ln w="1079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38" name="Google Shape;138;p3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85100" y="607503"/>
            <a:ext cx="10008633" cy="68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334"/>
          <p:cNvSpPr/>
          <p:nvPr/>
        </p:nvSpPr>
        <p:spPr>
          <a:xfrm>
            <a:off x="1529733" y="4207436"/>
            <a:ext cx="9056562" cy="91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700" rIns="4547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374" b="1">
                <a:solidFill>
                  <a:srgbClr val="FFE000"/>
                </a:solidFill>
                <a:latin typeface="Calibri"/>
                <a:ea typeface="Calibri"/>
                <a:cs typeface="Calibri"/>
                <a:sym typeface="Calibri"/>
              </a:rPr>
              <a:t>EERSTE HULP VERLENEN</a:t>
            </a:r>
            <a:endParaRPr/>
          </a:p>
        </p:txBody>
      </p:sp>
      <p:sp>
        <p:nvSpPr>
          <p:cNvPr id="140" name="Google Shape;140;p334"/>
          <p:cNvSpPr txBox="1">
            <a:spLocks noGrp="1"/>
          </p:cNvSpPr>
          <p:nvPr>
            <p:ph type="subTitle" idx="1"/>
          </p:nvPr>
        </p:nvSpPr>
        <p:spPr>
          <a:xfrm>
            <a:off x="1487535" y="5098978"/>
            <a:ext cx="9098756" cy="6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2388"/>
              <a:buNone/>
              <a:defRPr sz="2388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990"/>
              <a:buNone/>
              <a:defRPr sz="1990"/>
            </a:lvl2pPr>
            <a:lvl3pPr lvl="2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792"/>
              <a:buNone/>
              <a:defRPr sz="1792"/>
            </a:lvl3pPr>
            <a:lvl4pPr lvl="3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4pPr>
            <a:lvl5pPr lvl="4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5pPr>
            <a:lvl6pPr lvl="5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6pPr>
            <a:lvl7pPr lvl="6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7pPr>
            <a:lvl8pPr lvl="7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8pPr>
            <a:lvl9pPr lvl="8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eldia">
  <p:cSld name="6_Titeldia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" name="Google Shape;142;p335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43" name="Google Shape;143;p335"/>
          <p:cNvSpPr/>
          <p:nvPr/>
        </p:nvSpPr>
        <p:spPr>
          <a:xfrm>
            <a:off x="352213" y="3750364"/>
            <a:ext cx="11411601" cy="2703531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4" name="Google Shape;144;p335"/>
          <p:cNvCxnSpPr/>
          <p:nvPr/>
        </p:nvCxnSpPr>
        <p:spPr>
          <a:xfrm>
            <a:off x="352213" y="3750370"/>
            <a:ext cx="11411601" cy="1"/>
          </a:xfrm>
          <a:prstGeom prst="straightConnector1">
            <a:avLst/>
          </a:prstGeom>
          <a:noFill/>
          <a:ln w="1079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45" name="Google Shape;145;p3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85100" y="607503"/>
            <a:ext cx="10008633" cy="68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35"/>
          <p:cNvSpPr/>
          <p:nvPr/>
        </p:nvSpPr>
        <p:spPr>
          <a:xfrm>
            <a:off x="1529733" y="4207436"/>
            <a:ext cx="9056562" cy="91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700" rIns="4547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374" b="1">
                <a:solidFill>
                  <a:srgbClr val="FFE000"/>
                </a:solidFill>
                <a:latin typeface="Calibri"/>
                <a:ea typeface="Calibri"/>
                <a:cs typeface="Calibri"/>
                <a:sym typeface="Calibri"/>
              </a:rPr>
              <a:t>EERSTE HULP VERLENEN</a:t>
            </a:r>
            <a:endParaRPr/>
          </a:p>
        </p:txBody>
      </p:sp>
      <p:sp>
        <p:nvSpPr>
          <p:cNvPr id="147" name="Google Shape;147;p335"/>
          <p:cNvSpPr txBox="1">
            <a:spLocks noGrp="1"/>
          </p:cNvSpPr>
          <p:nvPr>
            <p:ph type="subTitle" idx="1"/>
          </p:nvPr>
        </p:nvSpPr>
        <p:spPr>
          <a:xfrm>
            <a:off x="1487535" y="5098978"/>
            <a:ext cx="9098756" cy="6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2388"/>
              <a:buNone/>
              <a:defRPr sz="2388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990"/>
              <a:buNone/>
              <a:defRPr sz="1990"/>
            </a:lvl2pPr>
            <a:lvl3pPr lvl="2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792"/>
              <a:buNone/>
              <a:defRPr sz="1792"/>
            </a:lvl3pPr>
            <a:lvl4pPr lvl="3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4pPr>
            <a:lvl5pPr lvl="4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5pPr>
            <a:lvl6pPr lvl="5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6pPr>
            <a:lvl7pPr lvl="6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7pPr>
            <a:lvl8pPr lvl="7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8pPr>
            <a:lvl9pPr lvl="8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eldia">
  <p:cSld name="7_Titeldia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9" name="Google Shape;149;p336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50" name="Google Shape;150;p336"/>
          <p:cNvSpPr/>
          <p:nvPr/>
        </p:nvSpPr>
        <p:spPr>
          <a:xfrm>
            <a:off x="352213" y="3750364"/>
            <a:ext cx="11411601" cy="2703531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1" name="Google Shape;151;p336"/>
          <p:cNvCxnSpPr/>
          <p:nvPr/>
        </p:nvCxnSpPr>
        <p:spPr>
          <a:xfrm>
            <a:off x="352213" y="3750370"/>
            <a:ext cx="11411601" cy="1"/>
          </a:xfrm>
          <a:prstGeom prst="straightConnector1">
            <a:avLst/>
          </a:prstGeom>
          <a:noFill/>
          <a:ln w="1079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52" name="Google Shape;152;p3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85100" y="607503"/>
            <a:ext cx="10008633" cy="68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36"/>
          <p:cNvSpPr/>
          <p:nvPr/>
        </p:nvSpPr>
        <p:spPr>
          <a:xfrm>
            <a:off x="1529733" y="4207436"/>
            <a:ext cx="9056562" cy="91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700" rIns="4547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374" b="1">
                <a:solidFill>
                  <a:srgbClr val="FFE000"/>
                </a:solidFill>
                <a:latin typeface="Calibri"/>
                <a:ea typeface="Calibri"/>
                <a:cs typeface="Calibri"/>
                <a:sym typeface="Calibri"/>
              </a:rPr>
              <a:t>EERSTE HULP VERLENEN</a:t>
            </a:r>
            <a:endParaRPr/>
          </a:p>
        </p:txBody>
      </p:sp>
      <p:sp>
        <p:nvSpPr>
          <p:cNvPr id="154" name="Google Shape;154;p336"/>
          <p:cNvSpPr txBox="1">
            <a:spLocks noGrp="1"/>
          </p:cNvSpPr>
          <p:nvPr>
            <p:ph type="subTitle" idx="1"/>
          </p:nvPr>
        </p:nvSpPr>
        <p:spPr>
          <a:xfrm>
            <a:off x="1487535" y="5098978"/>
            <a:ext cx="9098756" cy="6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2388"/>
              <a:buNone/>
              <a:defRPr sz="2388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990"/>
              <a:buNone/>
              <a:defRPr sz="1990"/>
            </a:lvl2pPr>
            <a:lvl3pPr lvl="2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792"/>
              <a:buNone/>
              <a:defRPr sz="1792"/>
            </a:lvl3pPr>
            <a:lvl4pPr lvl="3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4pPr>
            <a:lvl5pPr lvl="4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5pPr>
            <a:lvl6pPr lvl="5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6pPr>
            <a:lvl7pPr lvl="6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7pPr>
            <a:lvl8pPr lvl="7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8pPr>
            <a:lvl9pPr lvl="8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eldia">
  <p:cSld name="8_Titeldia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6" name="Google Shape;156;p337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57" name="Google Shape;157;p337"/>
          <p:cNvSpPr/>
          <p:nvPr/>
        </p:nvSpPr>
        <p:spPr>
          <a:xfrm>
            <a:off x="352213" y="3750364"/>
            <a:ext cx="11411601" cy="2703531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8" name="Google Shape;158;p337"/>
          <p:cNvCxnSpPr/>
          <p:nvPr/>
        </p:nvCxnSpPr>
        <p:spPr>
          <a:xfrm>
            <a:off x="352213" y="3750370"/>
            <a:ext cx="11411601" cy="1"/>
          </a:xfrm>
          <a:prstGeom prst="straightConnector1">
            <a:avLst/>
          </a:prstGeom>
          <a:noFill/>
          <a:ln w="1079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59" name="Google Shape;159;p3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85100" y="607503"/>
            <a:ext cx="10008633" cy="68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37"/>
          <p:cNvSpPr/>
          <p:nvPr/>
        </p:nvSpPr>
        <p:spPr>
          <a:xfrm>
            <a:off x="1529733" y="4207436"/>
            <a:ext cx="9056562" cy="91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700" rIns="4547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374" b="1">
                <a:solidFill>
                  <a:srgbClr val="FFE000"/>
                </a:solidFill>
                <a:latin typeface="Calibri"/>
                <a:ea typeface="Calibri"/>
                <a:cs typeface="Calibri"/>
                <a:sym typeface="Calibri"/>
              </a:rPr>
              <a:t>EERSTE HULP VERLENEN</a:t>
            </a:r>
            <a:endParaRPr/>
          </a:p>
        </p:txBody>
      </p:sp>
      <p:sp>
        <p:nvSpPr>
          <p:cNvPr id="161" name="Google Shape;161;p337"/>
          <p:cNvSpPr txBox="1">
            <a:spLocks noGrp="1"/>
          </p:cNvSpPr>
          <p:nvPr>
            <p:ph type="subTitle" idx="1"/>
          </p:nvPr>
        </p:nvSpPr>
        <p:spPr>
          <a:xfrm>
            <a:off x="1487535" y="5098978"/>
            <a:ext cx="9098756" cy="6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2388"/>
              <a:buNone/>
              <a:defRPr sz="2388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990"/>
              <a:buNone/>
              <a:defRPr sz="1990"/>
            </a:lvl2pPr>
            <a:lvl3pPr lvl="2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792"/>
              <a:buNone/>
              <a:defRPr sz="1792"/>
            </a:lvl3pPr>
            <a:lvl4pPr lvl="3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4pPr>
            <a:lvl5pPr lvl="4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5pPr>
            <a:lvl6pPr lvl="5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6pPr>
            <a:lvl7pPr lvl="6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7pPr>
            <a:lvl8pPr lvl="7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8pPr>
            <a:lvl9pPr lvl="8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eldia">
  <p:cSld name="9_Titeldia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3" name="Google Shape;163;p338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64" name="Google Shape;164;p338"/>
          <p:cNvSpPr/>
          <p:nvPr/>
        </p:nvSpPr>
        <p:spPr>
          <a:xfrm>
            <a:off x="352213" y="3750364"/>
            <a:ext cx="11411601" cy="2703531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5" name="Google Shape;165;p338"/>
          <p:cNvCxnSpPr/>
          <p:nvPr/>
        </p:nvCxnSpPr>
        <p:spPr>
          <a:xfrm>
            <a:off x="352213" y="3750370"/>
            <a:ext cx="11411601" cy="1"/>
          </a:xfrm>
          <a:prstGeom prst="straightConnector1">
            <a:avLst/>
          </a:prstGeom>
          <a:noFill/>
          <a:ln w="1079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166" name="Google Shape;166;p3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85100" y="607503"/>
            <a:ext cx="10008633" cy="68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38"/>
          <p:cNvSpPr/>
          <p:nvPr/>
        </p:nvSpPr>
        <p:spPr>
          <a:xfrm>
            <a:off x="1529733" y="4207436"/>
            <a:ext cx="9056562" cy="91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700" rIns="4547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374" b="1">
                <a:solidFill>
                  <a:srgbClr val="FFE000"/>
                </a:solidFill>
                <a:latin typeface="Calibri"/>
                <a:ea typeface="Calibri"/>
                <a:cs typeface="Calibri"/>
                <a:sym typeface="Calibri"/>
              </a:rPr>
              <a:t>EERSTE HULP VERLENEN</a:t>
            </a:r>
            <a:endParaRPr/>
          </a:p>
        </p:txBody>
      </p:sp>
      <p:sp>
        <p:nvSpPr>
          <p:cNvPr id="168" name="Google Shape;168;p338"/>
          <p:cNvSpPr txBox="1">
            <a:spLocks noGrp="1"/>
          </p:cNvSpPr>
          <p:nvPr>
            <p:ph type="subTitle" idx="1"/>
          </p:nvPr>
        </p:nvSpPr>
        <p:spPr>
          <a:xfrm>
            <a:off x="1487535" y="5098978"/>
            <a:ext cx="9098756" cy="6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2388"/>
              <a:buNone/>
              <a:defRPr sz="2388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990"/>
              <a:buNone/>
              <a:defRPr sz="1990"/>
            </a:lvl2pPr>
            <a:lvl3pPr lvl="2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792"/>
              <a:buNone/>
              <a:defRPr sz="1792"/>
            </a:lvl3pPr>
            <a:lvl4pPr lvl="3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4pPr>
            <a:lvl5pPr lvl="4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5pPr>
            <a:lvl6pPr lvl="5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6pPr>
            <a:lvl7pPr lvl="6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7pPr>
            <a:lvl8pPr lvl="7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8pPr>
            <a:lvl9pPr lvl="8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+opsomming" type="tx">
  <p:cSld name="TITLE_AND_BODY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39"/>
          <p:cNvSpPr/>
          <p:nvPr/>
        </p:nvSpPr>
        <p:spPr>
          <a:xfrm>
            <a:off x="352213" y="230081"/>
            <a:ext cx="5024863" cy="5970148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1" name="Google Shape;171;p339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172" name="Google Shape;172;p339"/>
          <p:cNvSpPr txBox="1">
            <a:spLocks noGrp="1"/>
          </p:cNvSpPr>
          <p:nvPr>
            <p:ph type="body" idx="1"/>
          </p:nvPr>
        </p:nvSpPr>
        <p:spPr>
          <a:xfrm>
            <a:off x="5770372" y="300870"/>
            <a:ext cx="5993440" cy="97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42900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39"/>
          <p:cNvSpPr txBox="1">
            <a:spLocks noGrp="1"/>
          </p:cNvSpPr>
          <p:nvPr>
            <p:ph type="body" idx="2"/>
          </p:nvPr>
        </p:nvSpPr>
        <p:spPr>
          <a:xfrm>
            <a:off x="5770372" y="1710567"/>
            <a:ext cx="599344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42900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39"/>
          <p:cNvSpPr>
            <a:spLocks noGrp="1"/>
          </p:cNvSpPr>
          <p:nvPr>
            <p:ph type="pic" idx="3"/>
          </p:nvPr>
        </p:nvSpPr>
        <p:spPr>
          <a:xfrm>
            <a:off x="443366" y="2911515"/>
            <a:ext cx="4766733" cy="3196119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339"/>
          <p:cNvSpPr txBox="1">
            <a:spLocks noGrp="1"/>
          </p:cNvSpPr>
          <p:nvPr>
            <p:ph type="sldNum" idx="12"/>
          </p:nvPr>
        </p:nvSpPr>
        <p:spPr>
          <a:xfrm>
            <a:off x="11297622" y="6404298"/>
            <a:ext cx="272303" cy="269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7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7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7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7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7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7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7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7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794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Aangepaste indeling">
  <p:cSld name="12_Aangepaste indeling">
    <p:bg>
      <p:bgPr>
        <a:solidFill>
          <a:srgbClr val="00966B">
            <a:alpha val="9803"/>
          </a:srgbClr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1323" y="2743200"/>
            <a:ext cx="21035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Aangepaste indeling">
  <p:cSld name="13_Aangepaste indeling">
    <p:bg>
      <p:bgPr>
        <a:solidFill>
          <a:srgbClr val="00B3C7">
            <a:alpha val="7843"/>
          </a:srgbClr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3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1323" y="4114799"/>
            <a:ext cx="21035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Aangepaste indeling">
  <p:cSld name="14_Aangepaste indeling">
    <p:bg>
      <p:bgPr>
        <a:solidFill>
          <a:srgbClr val="AD60A6">
            <a:alpha val="8235"/>
          </a:srgbClr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3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1921323" y="5486399"/>
            <a:ext cx="21035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>
  <p:cSld name="Titeldia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309"/>
          <p:cNvCxnSpPr/>
          <p:nvPr/>
        </p:nvCxnSpPr>
        <p:spPr>
          <a:xfrm>
            <a:off x="352212" y="6453901"/>
            <a:ext cx="11411604" cy="1"/>
          </a:xfrm>
          <a:prstGeom prst="straightConnector1">
            <a:avLst/>
          </a:prstGeom>
          <a:noFill/>
          <a:ln w="57150" cap="flat" cmpd="sng">
            <a:solidFill>
              <a:srgbClr val="FFE00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7" name="Google Shape;27;p309"/>
          <p:cNvSpPr/>
          <p:nvPr/>
        </p:nvSpPr>
        <p:spPr>
          <a:xfrm>
            <a:off x="352213" y="3750364"/>
            <a:ext cx="11411601" cy="2703531"/>
          </a:xfrm>
          <a:prstGeom prst="rect">
            <a:avLst/>
          </a:prstGeom>
          <a:solidFill>
            <a:srgbClr val="2F5597"/>
          </a:solidFill>
          <a:ln w="12700" cap="flat" cmpd="sng">
            <a:solidFill>
              <a:srgbClr val="42719B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475" tIns="45700" rIns="4547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44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" name="Google Shape;28;p309"/>
          <p:cNvCxnSpPr/>
          <p:nvPr/>
        </p:nvCxnSpPr>
        <p:spPr>
          <a:xfrm>
            <a:off x="352213" y="3750370"/>
            <a:ext cx="11411601" cy="1"/>
          </a:xfrm>
          <a:prstGeom prst="straightConnector1">
            <a:avLst/>
          </a:prstGeom>
          <a:noFill/>
          <a:ln w="107950" cap="flat" cmpd="sng">
            <a:solidFill>
              <a:srgbClr val="FF0000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29" name="Google Shape;29;p3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85100" y="607503"/>
            <a:ext cx="10008633" cy="68328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09"/>
          <p:cNvSpPr/>
          <p:nvPr/>
        </p:nvSpPr>
        <p:spPr>
          <a:xfrm>
            <a:off x="1529733" y="4207436"/>
            <a:ext cx="9056562" cy="919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700" rIns="4547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374" b="1">
                <a:solidFill>
                  <a:srgbClr val="FFE000"/>
                </a:solidFill>
                <a:latin typeface="Calibri"/>
                <a:ea typeface="Calibri"/>
                <a:cs typeface="Calibri"/>
                <a:sym typeface="Calibri"/>
              </a:rPr>
              <a:t>EERSTE HULP VERLENEN</a:t>
            </a:r>
            <a:endParaRPr/>
          </a:p>
        </p:txBody>
      </p:sp>
      <p:sp>
        <p:nvSpPr>
          <p:cNvPr id="31" name="Google Shape;31;p309"/>
          <p:cNvSpPr txBox="1">
            <a:spLocks noGrp="1"/>
          </p:cNvSpPr>
          <p:nvPr>
            <p:ph type="subTitle" idx="1"/>
          </p:nvPr>
        </p:nvSpPr>
        <p:spPr>
          <a:xfrm>
            <a:off x="1487535" y="5098978"/>
            <a:ext cx="9098756" cy="62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SzPts val="2388"/>
              <a:buNone/>
              <a:defRPr sz="2388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990"/>
              <a:buNone/>
              <a:defRPr sz="1990"/>
            </a:lvl2pPr>
            <a:lvl3pPr lvl="2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SzPts val="1792"/>
              <a:buNone/>
              <a:defRPr sz="1792"/>
            </a:lvl3pPr>
            <a:lvl4pPr lvl="3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4pPr>
            <a:lvl5pPr lvl="4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5pPr>
            <a:lvl6pPr lvl="5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6pPr>
            <a:lvl7pPr lvl="6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7pPr>
            <a:lvl8pPr lvl="7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8pPr>
            <a:lvl9pPr lvl="8" algn="ctr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592"/>
              <a:buNone/>
              <a:defRPr sz="1592"/>
            </a:lvl9pPr>
          </a:lstStyle>
          <a:p>
            <a:endParaRPr/>
          </a:p>
        </p:txBody>
      </p:sp>
      <p:sp>
        <p:nvSpPr>
          <p:cNvPr id="32" name="Google Shape;32;p309">
            <a:hlinkClick r:id="rId3" action="ppaction://hlinksldjump"/>
          </p:cNvPr>
          <p:cNvSpPr txBox="1"/>
          <p:nvPr/>
        </p:nvSpPr>
        <p:spPr>
          <a:xfrm>
            <a:off x="10194156" y="6522915"/>
            <a:ext cx="1569660" cy="245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99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Terug naar inhoudsopgave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sopgave">
  <p:cSld name="Inhoudsopgav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0"/>
          <p:cNvSpPr txBox="1">
            <a:spLocks noGrp="1"/>
          </p:cNvSpPr>
          <p:nvPr>
            <p:ph type="body" idx="1"/>
          </p:nvPr>
        </p:nvSpPr>
        <p:spPr>
          <a:xfrm>
            <a:off x="1733555" y="1366787"/>
            <a:ext cx="9564069" cy="481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2937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588"/>
              <a:buFont typeface="Calibri"/>
              <a:buAutoNum type="alphaUcPeriod"/>
              <a:defRPr sz="2588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5511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786"/>
              <a:buFont typeface="Noto Sans Symbols"/>
              <a:buChar char="▪"/>
              <a:defRPr sz="2786"/>
            </a:lvl2pPr>
            <a:lvl3pPr marL="1371600" lvl="2" indent="-380238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388"/>
              <a:buFont typeface="Arial"/>
              <a:buChar char="-"/>
              <a:defRPr sz="2388"/>
            </a:lvl3pPr>
            <a:lvl4pPr marL="1828800" lvl="3" indent="-342900" algn="l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310"/>
          <p:cNvSpPr txBox="1">
            <a:spLocks noGrp="1"/>
          </p:cNvSpPr>
          <p:nvPr>
            <p:ph type="title"/>
          </p:nvPr>
        </p:nvSpPr>
        <p:spPr>
          <a:xfrm>
            <a:off x="1733555" y="230075"/>
            <a:ext cx="9688579" cy="645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3184"/>
              <a:buFont typeface="Calibri"/>
              <a:buNone/>
              <a:defRPr sz="3184" b="1">
                <a:solidFill>
                  <a:srgbClr val="2F55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Aangepaste indeling">
  <p:cSld name="1_Aangepaste indeling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3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21323" y="0"/>
            <a:ext cx="21035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1323" y="1371600"/>
            <a:ext cx="21035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21323" y="2743200"/>
            <a:ext cx="21035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21323" y="4114799"/>
            <a:ext cx="210355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1921323" y="5486399"/>
            <a:ext cx="210355" cy="137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2"/>
          <p:cNvSpPr txBox="1">
            <a:spLocks noGrp="1"/>
          </p:cNvSpPr>
          <p:nvPr>
            <p:ph type="body" idx="1"/>
          </p:nvPr>
        </p:nvSpPr>
        <p:spPr>
          <a:xfrm>
            <a:off x="1702642" y="1321807"/>
            <a:ext cx="9594983" cy="4855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5511" algn="l" rtl="0">
              <a:lnSpc>
                <a:spcPct val="90000"/>
              </a:lnSpc>
              <a:spcBef>
                <a:spcPts val="996"/>
              </a:spcBef>
              <a:spcAft>
                <a:spcPts val="0"/>
              </a:spcAft>
              <a:buClr>
                <a:srgbClr val="FF0000"/>
              </a:buClr>
              <a:buSzPts val="2786"/>
              <a:buFont typeface="Noto Sans Symbols"/>
              <a:buChar char="▪"/>
              <a:defRPr sz="27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0237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2388"/>
              <a:buFont typeface="Noto Sans Symbols"/>
              <a:buChar char="▪"/>
              <a:defRPr sz="23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4964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Arial"/>
              <a:buChar char="-"/>
              <a:defRPr sz="199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39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792"/>
              <a:buFont typeface="Arial"/>
              <a:buChar char="•"/>
              <a:defRPr sz="17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39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792"/>
              <a:buFont typeface="Arial"/>
              <a:buChar char="•"/>
              <a:defRPr sz="17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39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792"/>
              <a:buFont typeface="Arial"/>
              <a:buChar char="•"/>
              <a:defRPr sz="17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392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792"/>
              <a:buFont typeface="Arial"/>
              <a:buChar char="•"/>
              <a:defRPr sz="17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391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792"/>
              <a:buFont typeface="Arial"/>
              <a:buChar char="•"/>
              <a:defRPr sz="17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391" algn="l" rtl="0">
              <a:lnSpc>
                <a:spcPct val="90000"/>
              </a:lnSpc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ts val="1792"/>
              <a:buFont typeface="Arial"/>
              <a:buChar char="•"/>
              <a:defRPr sz="17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4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4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7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4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1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5.jpg"/><Relationship Id="rId4" Type="http://schemas.openxmlformats.org/officeDocument/2006/relationships/image" Target="../media/image144.jp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8.jpg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4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4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4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4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4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4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4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4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4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4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4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4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4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4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4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4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4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4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4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4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png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5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5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5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5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5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5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5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5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5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5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5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5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5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5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5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5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5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5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5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5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5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5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5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5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png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9.jpg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g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6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6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6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6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6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6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6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6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6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6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6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6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6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6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6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6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6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6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6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6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g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6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6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6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6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6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6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6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6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6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6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6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6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6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6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6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6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6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6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6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6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6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6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6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6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6.xml"/></Relationships>
</file>

<file path=ppt/slides/_rels/slide3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6.xml"/></Relationships>
</file>

<file path=ppt/slides/_rels/slide3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6.xml"/></Relationships>
</file>

<file path=ppt/slides/_rels/slide3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6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g"/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6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6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6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6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6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6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6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6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6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6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6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6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6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6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6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6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6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6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6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6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6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6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6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6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6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2.xml"/><Relationship Id="rId1" Type="http://schemas.openxmlformats.org/officeDocument/2006/relationships/slideLayout" Target="../slideLayouts/slideLayout6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3.xml"/><Relationship Id="rId1" Type="http://schemas.openxmlformats.org/officeDocument/2006/relationships/slideLayout" Target="../slideLayouts/slideLayout6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4.xml"/><Relationship Id="rId1" Type="http://schemas.openxmlformats.org/officeDocument/2006/relationships/slideLayout" Target="../slideLayouts/slideLayout6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5.xml"/><Relationship Id="rId1" Type="http://schemas.openxmlformats.org/officeDocument/2006/relationships/slideLayout" Target="../slideLayouts/slideLayout6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6.xml"/><Relationship Id="rId1" Type="http://schemas.openxmlformats.org/officeDocument/2006/relationships/slideLayout" Target="../slideLayouts/slideLayout6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notesSlide" Target="../notesSlides/notesSlide337.xml"/><Relationship Id="rId1" Type="http://schemas.openxmlformats.org/officeDocument/2006/relationships/slideLayout" Target="../slideLayouts/slideLayout6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8.xml"/><Relationship Id="rId1" Type="http://schemas.openxmlformats.org/officeDocument/2006/relationships/slideLayout" Target="../slideLayouts/slideLayout6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0.xml"/><Relationship Id="rId1" Type="http://schemas.openxmlformats.org/officeDocument/2006/relationships/slideLayout" Target="../slideLayouts/slideLayout6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1.xml"/><Relationship Id="rId1" Type="http://schemas.openxmlformats.org/officeDocument/2006/relationships/slideLayout" Target="../slideLayouts/slideLayout6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6968"/>
            <a:ext cx="12233103" cy="688111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"/>
          <p:cNvSpPr txBox="1"/>
          <p:nvPr/>
        </p:nvSpPr>
        <p:spPr>
          <a:xfrm>
            <a:off x="5715116" y="5857891"/>
            <a:ext cx="6416494" cy="79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275" tIns="121275" rIns="121275" bIns="12127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527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Het complete praktijkboek</a:t>
            </a:r>
            <a:endParaRPr sz="1527" b="1" i="0" u="none" strike="noStrike" cap="non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Google Shape;18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60701" y="331969"/>
            <a:ext cx="2143442" cy="50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"/>
          <p:cNvSpPr txBox="1">
            <a:spLocks noGrp="1"/>
          </p:cNvSpPr>
          <p:nvPr>
            <p:ph type="body" idx="4294967295"/>
          </p:nvPr>
        </p:nvSpPr>
        <p:spPr>
          <a:xfrm>
            <a:off x="1104193" y="1134307"/>
            <a:ext cx="11234269" cy="532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SzPts val="2700"/>
              <a:buNone/>
              <a:tabLst>
                <a:tab pos="1149350" algn="l"/>
                <a:tab pos="6218238" algn="l"/>
              </a:tabLst>
            </a:pPr>
            <a:r>
              <a:rPr lang="nl-NL" sz="3000" b="1" dirty="0"/>
              <a:t>     3.1 Verbandmaterialen (1)</a:t>
            </a:r>
            <a:br>
              <a:rPr lang="nl-NL" sz="3000" b="1" dirty="0"/>
            </a:br>
            <a:r>
              <a:rPr lang="nl-NL" dirty="0"/>
              <a:t>	</a:t>
            </a:r>
            <a:r>
              <a:rPr lang="nl-NL" sz="2800" dirty="0"/>
              <a:t>- Wondpleister 	</a:t>
            </a:r>
            <a:r>
              <a:rPr lang="nl-NL" sz="2400" dirty="0"/>
              <a:t>- </a:t>
            </a:r>
            <a:r>
              <a:rPr lang="nl-NL" sz="2800" dirty="0"/>
              <a:t>Metalline kompres</a:t>
            </a:r>
            <a:endParaRPr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ts val="2800"/>
              <a:buNone/>
              <a:tabLst>
                <a:tab pos="1149350" algn="l"/>
                <a:tab pos="6218238" algn="l"/>
              </a:tabLst>
            </a:pPr>
            <a:r>
              <a:rPr lang="nl-NL" sz="2800" dirty="0"/>
              <a:t>	- Hydrocolloïd pleister 	- Brandwondenkompres</a:t>
            </a:r>
            <a:endParaRPr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ts val="2800"/>
              <a:buNone/>
              <a:tabLst>
                <a:tab pos="1149350" algn="l"/>
                <a:tab pos="6218238" algn="l"/>
              </a:tabLst>
            </a:pPr>
            <a:r>
              <a:rPr lang="nl-NL" sz="2800" dirty="0"/>
              <a:t>	- </a:t>
            </a:r>
            <a:r>
              <a:rPr lang="nl-NL" sz="2800" dirty="0" err="1"/>
              <a:t>Hechtstrips</a:t>
            </a:r>
            <a:r>
              <a:rPr lang="nl-NL" sz="2800" dirty="0"/>
              <a:t> 	- Hemostatische gazen</a:t>
            </a:r>
            <a:endParaRPr sz="2800"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ts val="2800"/>
              <a:buNone/>
              <a:tabLst>
                <a:tab pos="1149350" algn="l"/>
                <a:tab pos="6218238" algn="l"/>
              </a:tabLst>
            </a:pPr>
            <a:r>
              <a:rPr lang="nl-NL" sz="2800" dirty="0"/>
              <a:t>	- Kleefpleister 	- Gerold- en wondsnelverband</a:t>
            </a:r>
            <a:endParaRPr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SzPts val="2800"/>
              <a:buNone/>
              <a:tabLst>
                <a:tab pos="1149350" algn="l"/>
                <a:tab pos="6218238" algn="l"/>
              </a:tabLst>
            </a:pPr>
            <a:r>
              <a:rPr lang="nl-NL" sz="2800" dirty="0"/>
              <a:t>	- Steriel kompres 	 - Hydrofiele elastische zwachtel</a:t>
            </a:r>
            <a:br>
              <a:rPr lang="nl-NL" sz="2800" dirty="0"/>
            </a:br>
            <a:r>
              <a:rPr lang="nl-NL" sz="2800" dirty="0"/>
              <a:t>	- Steriel niet-verklevend kompres     - </a:t>
            </a:r>
            <a:r>
              <a:rPr lang="nl-NL" sz="2800" dirty="0" err="1"/>
              <a:t>Cohesieve</a:t>
            </a:r>
            <a:r>
              <a:rPr lang="nl-NL" sz="2800" dirty="0"/>
              <a:t> zwachtel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786"/>
              <a:buNone/>
            </a:pPr>
            <a:endParaRPr dirty="0"/>
          </a:p>
        </p:txBody>
      </p:sp>
      <p:sp>
        <p:nvSpPr>
          <p:cNvPr id="266" name="Google Shape;266;p1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3061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A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Algemeen</a:t>
            </a:r>
            <a:endParaRPr/>
          </a:p>
        </p:txBody>
      </p:sp>
      <p:sp>
        <p:nvSpPr>
          <p:cNvPr id="7" name="Google Shape;207;p4">
            <a:extLst>
              <a:ext uri="{FF2B5EF4-FFF2-40B4-BE49-F238E27FC236}">
                <a16:creationId xmlns:a16="http://schemas.microsoft.com/office/drawing/2014/main" id="{7B4C1499-2C62-6A4C-8442-B5055521A7A5}"/>
              </a:ext>
            </a:extLst>
          </p:cNvPr>
          <p:cNvSpPr txBox="1">
            <a:spLocks/>
          </p:cNvSpPr>
          <p:nvPr/>
        </p:nvSpPr>
        <p:spPr>
          <a:xfrm>
            <a:off x="866551" y="445055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3061AD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3061AD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3. Verbandmaterialen en hulpmiddelen</a:t>
            </a:r>
            <a:endParaRPr lang="nl-NL" sz="3600" b="1" dirty="0">
              <a:solidFill>
                <a:schemeClr val="lt1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100" descr="Afbeelding met persoon, outdoor-object, vrouw&#10;&#10;Automatisch gegenereerde beschrijvi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2908" y="16966"/>
            <a:ext cx="71515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100"/>
          <p:cNvSpPr/>
          <p:nvPr/>
        </p:nvSpPr>
        <p:spPr>
          <a:xfrm>
            <a:off x="-1" y="16967"/>
            <a:ext cx="6065838" cy="6824067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121275" tIns="121275" rIns="121275" bIns="121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5" name="Google Shape;1205;p100"/>
          <p:cNvSpPr txBox="1"/>
          <p:nvPr/>
        </p:nvSpPr>
        <p:spPr>
          <a:xfrm>
            <a:off x="562237" y="582753"/>
            <a:ext cx="5083522" cy="6400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275" tIns="121275" rIns="121275" bIns="12127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</a:t>
            </a:r>
            <a:endParaRPr sz="4378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  </a:t>
            </a: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 Inleiding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2 Oververhitting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3 Bevriezing en onderkoeling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4 Wonden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5 Bewegingsletsels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6 Vergiftiging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7 Elektriciteitsletsels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8 Overige letsels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6" name="Google Shape;1206;p10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918" y="2835255"/>
            <a:ext cx="7151540" cy="4022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01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1. Inleiding</a:t>
            </a:r>
            <a:b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101"/>
          <p:cNvSpPr txBox="1"/>
          <p:nvPr/>
        </p:nvSpPr>
        <p:spPr>
          <a:xfrm>
            <a:off x="263625" y="1315845"/>
            <a:ext cx="9688490" cy="4282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Ga na wat er is gebeurd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Wel of geen levensbedreigende letsels of stoornissen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Communiceer met het slachtoffer over zijn klachten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Bekijk eventuele uiterlijke aanwijzingen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Zorg voor beschutting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213" name="Google Shape;1213;p101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102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2. Oververhitting</a:t>
            </a:r>
            <a:b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p102"/>
          <p:cNvSpPr txBox="1"/>
          <p:nvPr/>
        </p:nvSpPr>
        <p:spPr>
          <a:xfrm>
            <a:off x="148478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2.1 Hittekramp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2.2 Hitte-uitputting of hittestuwing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2.3 Hitteberoerte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220" name="Google Shape;1220;p10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03"/>
          <p:cNvSpPr txBox="1"/>
          <p:nvPr/>
        </p:nvSpPr>
        <p:spPr>
          <a:xfrm>
            <a:off x="-55129" y="1151374"/>
            <a:ext cx="11165073" cy="5229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Ontstaat na inspanning bij het afkoelen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Oorzaak: vochtverlies en verlies van zouten en mineralen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Plotselinge hevige spierpijn en -kramp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Getroffen spieren kunnen hard zijn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Slachtoffer kan duizelig zijn en zich onwel voelen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226" name="Google Shape;1226;p103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2. Oververhitting</a:t>
            </a:r>
            <a:b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7" name="Google Shape;1227;p10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C1916762-25FB-CC48-95F8-61D5693C6475}"/>
              </a:ext>
            </a:extLst>
          </p:cNvPr>
          <p:cNvSpPr/>
          <p:nvPr/>
        </p:nvSpPr>
        <p:spPr>
          <a:xfrm>
            <a:off x="1021731" y="1110974"/>
            <a:ext cx="3142306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 Hittekramp</a:t>
            </a:r>
            <a:endParaRPr lang="nl-NL" sz="280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104"/>
          <p:cNvSpPr txBox="1"/>
          <p:nvPr/>
        </p:nvSpPr>
        <p:spPr>
          <a:xfrm>
            <a:off x="0" y="1058294"/>
            <a:ext cx="11288732" cy="468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Stop met sporten, neem rust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Zorg voor schaduw, koele ruimte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Laat het slachtoffer iets drinken, iets zouts eten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Span en ontspan spieren zonder over te belasten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Probeer zo mogelijk de spieren te rekken, koelen en masseren		</a:t>
            </a:r>
            <a:endParaRPr dirty="0"/>
          </a:p>
        </p:txBody>
      </p:sp>
      <p:sp>
        <p:nvSpPr>
          <p:cNvPr id="1233" name="Google Shape;1233;p104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2. Oververhitting</a:t>
            </a:r>
            <a:b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4" name="Google Shape;1234;p10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0C284D5-C3D5-F440-A1A1-F7A74F958D95}"/>
              </a:ext>
            </a:extLst>
          </p:cNvPr>
          <p:cNvSpPr/>
          <p:nvPr/>
        </p:nvSpPr>
        <p:spPr>
          <a:xfrm>
            <a:off x="1021731" y="1110974"/>
            <a:ext cx="525246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 Hittekramp, Eerste Hulp</a:t>
            </a:r>
            <a:endParaRPr lang="nl-NL" sz="280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105"/>
          <p:cNvSpPr txBox="1"/>
          <p:nvPr/>
        </p:nvSpPr>
        <p:spPr>
          <a:xfrm>
            <a:off x="0" y="1785140"/>
            <a:ext cx="12131674" cy="474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Ontstaat bij zeer warm weer, zware inspanningen, te warm gekleed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Oorzaak: lichaam kan warmte niet goed kwijt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Tekort aan vocht en zouten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Soms klachten horen bij hittekramp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Slachtoffer kan duizelig zijn en zich onwel voelen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240" name="Google Shape;1240;p105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2. Oververhitting</a:t>
            </a:r>
            <a:b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10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4C3E0C7-DBD5-1140-A6E5-BB0BB95AB4EB}"/>
              </a:ext>
            </a:extLst>
          </p:cNvPr>
          <p:cNvSpPr/>
          <p:nvPr/>
        </p:nvSpPr>
        <p:spPr>
          <a:xfrm>
            <a:off x="1021731" y="1110974"/>
            <a:ext cx="5590084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Hitte-uitputting of hittestuwing</a:t>
            </a:r>
            <a:endParaRPr lang="nl-NL" sz="2800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06"/>
          <p:cNvSpPr txBox="1"/>
          <p:nvPr/>
        </p:nvSpPr>
        <p:spPr>
          <a:xfrm>
            <a:off x="0" y="1718043"/>
            <a:ext cx="8213852" cy="4357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7932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Bleek</a:t>
            </a:r>
            <a:endParaRPr dirty="0"/>
          </a:p>
          <a:p>
            <a:pPr marL="0" marR="0" lvl="0" indent="0" algn="l" rtl="0">
              <a:lnSpc>
                <a:spcPct val="157932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Lichaamstemperatuur &lt; 40 ˚C</a:t>
            </a:r>
            <a:endParaRPr dirty="0"/>
          </a:p>
          <a:p>
            <a:pPr marL="0" marR="0" lvl="0" indent="0" algn="l" rtl="0">
              <a:lnSpc>
                <a:spcPct val="157932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Hoofdpijn</a:t>
            </a:r>
            <a:endParaRPr dirty="0"/>
          </a:p>
          <a:p>
            <a:pPr marL="0" marR="0" lvl="0" indent="0" algn="l" rtl="0">
              <a:lnSpc>
                <a:spcPct val="157932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Misselijk en braken</a:t>
            </a:r>
            <a:endParaRPr dirty="0"/>
          </a:p>
          <a:p>
            <a:pPr marL="0" marR="0" lvl="0" indent="0" algn="l" rtl="0">
              <a:lnSpc>
                <a:spcPct val="157932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Veel zweten, koele klamme huid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248" name="Google Shape;1248;p10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2. Oververhitting</a:t>
            </a:r>
            <a:br>
              <a:rPr lang="nl-NL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9" name="Google Shape;1249;p106" descr="Afbeelding met boom, buiten, persoon, spo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7771" y="1718043"/>
            <a:ext cx="3421914" cy="3421914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p10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1C06B24F-AFBF-E649-A1A3-00830A019568}"/>
              </a:ext>
            </a:extLst>
          </p:cNvPr>
          <p:cNvSpPr/>
          <p:nvPr/>
        </p:nvSpPr>
        <p:spPr>
          <a:xfrm>
            <a:off x="1021730" y="1110974"/>
            <a:ext cx="6237199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Hitte-uitputting, verschijnselen</a:t>
            </a:r>
            <a:endParaRPr lang="nl-NL" sz="2800" dirty="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07"/>
          <p:cNvSpPr txBox="1"/>
          <p:nvPr/>
        </p:nvSpPr>
        <p:spPr>
          <a:xfrm>
            <a:off x="0" y="1598463"/>
            <a:ext cx="11725175" cy="541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Rode, warme, droge, rood gestuwde huid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Verminderde of normale zweetproductie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Bij koelte neemt zweetproductie toe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Hoofdpijn, misselijk, braken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Vermoeid, slap, benauwd, soms snelle hartslag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256" name="Google Shape;1256;p107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2. Oververhitting</a:t>
            </a:r>
            <a:b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7" name="Google Shape;1257;p10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0A55FA3-C570-8344-BC19-008DE319F993}"/>
              </a:ext>
            </a:extLst>
          </p:cNvPr>
          <p:cNvSpPr/>
          <p:nvPr/>
        </p:nvSpPr>
        <p:spPr>
          <a:xfrm>
            <a:off x="1021730" y="1110974"/>
            <a:ext cx="6237199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Hittestuwing, verschijnselen</a:t>
            </a:r>
            <a:endParaRPr lang="nl-NL" sz="280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08"/>
          <p:cNvSpPr txBox="1"/>
          <p:nvPr/>
        </p:nvSpPr>
        <p:spPr>
          <a:xfrm>
            <a:off x="0" y="1780068"/>
            <a:ext cx="11725175" cy="4893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Laat het slachtoffer stoppen met bezigheden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Koele ruimte, trek te warme kleding uit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Vul vocht- en zouttekort aan als het slachtoffer bij bewustzijn is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Blijf de vitale functies controleren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Bel de huisarts als het slachtoffer niet opknapt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263" name="Google Shape;1263;p108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2. Oververhitting</a:t>
            </a:r>
            <a:b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4" name="Google Shape;1264;p10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EBD46E4A-7C5A-BE49-ABB0-847579B4CB9F}"/>
              </a:ext>
            </a:extLst>
          </p:cNvPr>
          <p:cNvSpPr/>
          <p:nvPr/>
        </p:nvSpPr>
        <p:spPr>
          <a:xfrm>
            <a:off x="1021730" y="1110974"/>
            <a:ext cx="918387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Hitte-uitputting of hittestuwing, Eerste Hulp</a:t>
            </a:r>
            <a:endParaRPr lang="nl-NL" sz="2800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109"/>
          <p:cNvSpPr txBox="1"/>
          <p:nvPr/>
        </p:nvSpPr>
        <p:spPr>
          <a:xfrm>
            <a:off x="-106241" y="1780068"/>
            <a:ext cx="12724960" cy="469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Het lichaam is onvoldoende geacclimatiseerd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Vaak bij ouderen met een slechte conditie die medicatie gebruiken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Inspanning gerelateerde hitteberoerte vaker bij jongeren of sporters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Risico ernstige schade aan weefsels en organen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Slachtoffer kan vaak eigen situatie niet meer goed beoordelen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270" name="Google Shape;1270;p10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2. Oververhitting</a:t>
            </a:r>
            <a:endParaRPr/>
          </a:p>
        </p:txBody>
      </p:sp>
      <p:sp>
        <p:nvSpPr>
          <p:cNvPr id="1271" name="Google Shape;1271;p10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2C77B2A-7B64-3E4E-A351-4B8F1D128CFF}"/>
              </a:ext>
            </a:extLst>
          </p:cNvPr>
          <p:cNvSpPr/>
          <p:nvPr/>
        </p:nvSpPr>
        <p:spPr>
          <a:xfrm>
            <a:off x="1021730" y="1110974"/>
            <a:ext cx="918387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 Hitteberoerte</a:t>
            </a:r>
            <a:endParaRPr lang="nl-NL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"/>
          <p:cNvSpPr txBox="1">
            <a:spLocks noGrp="1"/>
          </p:cNvSpPr>
          <p:nvPr>
            <p:ph type="body" idx="4294967295"/>
          </p:nvPr>
        </p:nvSpPr>
        <p:spPr>
          <a:xfrm>
            <a:off x="1104194" y="1134307"/>
            <a:ext cx="6409509" cy="532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tabLst>
                <a:tab pos="1149350" algn="l"/>
              </a:tabLst>
            </a:pPr>
            <a:r>
              <a:rPr lang="nl-NL" sz="3000" b="1" dirty="0"/>
              <a:t>     3.1 Verbandmaterialen (2)</a:t>
            </a:r>
            <a:br>
              <a:rPr lang="nl-NL" sz="3000" b="1" dirty="0"/>
            </a:br>
            <a:r>
              <a:rPr lang="nl-NL" dirty="0"/>
              <a:t>	</a:t>
            </a:r>
            <a:r>
              <a:rPr lang="nl-NL" sz="2800" dirty="0"/>
              <a:t>- </a:t>
            </a:r>
            <a:r>
              <a:rPr lang="nl-NL" sz="2800" dirty="0" err="1"/>
              <a:t>Vingerbob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</a:tabLst>
            </a:pPr>
            <a:r>
              <a:rPr lang="nl-NL" sz="2800" dirty="0"/>
              <a:t>	- Elastische (ideaal)zwachtel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</a:tabLst>
            </a:pPr>
            <a:r>
              <a:rPr lang="nl-NL" sz="2800" dirty="0"/>
              <a:t>	- Traumazwachtel</a:t>
            </a:r>
            <a:endParaRPr sz="2800"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</a:tabLst>
            </a:pPr>
            <a:r>
              <a:rPr lang="nl-NL" sz="2800" dirty="0"/>
              <a:t>	- Tourniquet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</a:tabLst>
            </a:pPr>
            <a:r>
              <a:rPr lang="nl-NL" sz="2800" dirty="0"/>
              <a:t>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786"/>
              <a:buNone/>
            </a:pPr>
            <a:endParaRPr dirty="0"/>
          </a:p>
        </p:txBody>
      </p:sp>
      <p:sp>
        <p:nvSpPr>
          <p:cNvPr id="263" name="Google Shape;263;p10"/>
          <p:cNvSpPr txBox="1">
            <a:spLocks noGrp="1"/>
          </p:cNvSpPr>
          <p:nvPr>
            <p:ph type="body" idx="4294967295"/>
          </p:nvPr>
        </p:nvSpPr>
        <p:spPr>
          <a:xfrm>
            <a:off x="3808133" y="1314908"/>
            <a:ext cx="8157287" cy="4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nl-NL"/>
              <a:t> </a:t>
            </a:r>
            <a:endParaRPr/>
          </a:p>
        </p:txBody>
      </p:sp>
      <p:sp>
        <p:nvSpPr>
          <p:cNvPr id="266" name="Google Shape;266;p1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3061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A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Algemeen</a:t>
            </a:r>
            <a:endParaRPr/>
          </a:p>
        </p:txBody>
      </p:sp>
      <p:sp>
        <p:nvSpPr>
          <p:cNvPr id="7" name="Google Shape;207;p4">
            <a:extLst>
              <a:ext uri="{FF2B5EF4-FFF2-40B4-BE49-F238E27FC236}">
                <a16:creationId xmlns:a16="http://schemas.microsoft.com/office/drawing/2014/main" id="{7B4C1499-2C62-6A4C-8442-B5055521A7A5}"/>
              </a:ext>
            </a:extLst>
          </p:cNvPr>
          <p:cNvSpPr txBox="1">
            <a:spLocks/>
          </p:cNvSpPr>
          <p:nvPr/>
        </p:nvSpPr>
        <p:spPr>
          <a:xfrm>
            <a:off x="866551" y="445055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3061AD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3061AD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3. Verbandmaterialen en hulpmiddelen</a:t>
            </a:r>
            <a:endParaRPr lang="nl-NL" sz="3600" b="1" dirty="0">
              <a:solidFill>
                <a:schemeClr val="lt1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pic>
        <p:nvPicPr>
          <p:cNvPr id="8" name="Google Shape;273;p11" descr="Afbeelding met tekst, lucht&#10;&#10;Automatisch gegenereerde beschrijving">
            <a:extLst>
              <a:ext uri="{FF2B5EF4-FFF2-40B4-BE49-F238E27FC236}">
                <a16:creationId xmlns:a16="http://schemas.microsoft.com/office/drawing/2014/main" id="{EE433EB1-E8D3-7841-9DCB-E365CCBB090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8881" y="3429000"/>
            <a:ext cx="3751718" cy="2496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32466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10"/>
          <p:cNvSpPr txBox="1"/>
          <p:nvPr/>
        </p:nvSpPr>
        <p:spPr>
          <a:xfrm>
            <a:off x="0" y="1619314"/>
            <a:ext cx="11725175" cy="4912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Lichaamstemperatuur &gt; 40 ˚C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Hete droge huid zonder zweet, of bleke klamme huid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Weinig of niet zweten, snelle hartslag en ademhaling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Trekkingen/toevallen lijkend op epilepsie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Stoornissen in de vitale functies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277" name="Google Shape;1277;p110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2. Oververhitting</a:t>
            </a:r>
            <a:b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8" name="Google Shape;1278;p11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E268D9D-558C-BA45-A1E1-8FFC2786ADD5}"/>
              </a:ext>
            </a:extLst>
          </p:cNvPr>
          <p:cNvSpPr/>
          <p:nvPr/>
        </p:nvSpPr>
        <p:spPr>
          <a:xfrm>
            <a:off x="1021730" y="1110974"/>
            <a:ext cx="918387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 Hitteberoerte, verschijnselen</a:t>
            </a:r>
            <a:endParaRPr lang="nl-NL" sz="2800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111"/>
          <p:cNvSpPr txBox="1"/>
          <p:nvPr/>
        </p:nvSpPr>
        <p:spPr>
          <a:xfrm>
            <a:off x="0" y="980484"/>
            <a:ext cx="11725175" cy="476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Bel direct 1-1-2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Breng het slachtoffer in een koele ruimte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Verwijder zijn kleding, koel het slachtoffer actief af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Bij stoornissen in het bewustzijn geen drinken geven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Vitale functies blijven controleren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284" name="Google Shape;1284;p111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2. Oververhitting</a:t>
            </a:r>
            <a:b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5" name="Google Shape;1285;p111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1E588201-153B-654C-A650-23E5D4AD8008}"/>
              </a:ext>
            </a:extLst>
          </p:cNvPr>
          <p:cNvSpPr/>
          <p:nvPr/>
        </p:nvSpPr>
        <p:spPr>
          <a:xfrm>
            <a:off x="1021730" y="1110974"/>
            <a:ext cx="918387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 Hitteberoerte, Eerste Hulp</a:t>
            </a:r>
            <a:endParaRPr lang="nl-NL" sz="280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12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3. Bevriezing en onderkoeling</a:t>
            </a:r>
            <a:b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112"/>
          <p:cNvSpPr txBox="1"/>
          <p:nvPr/>
        </p:nvSpPr>
        <p:spPr>
          <a:xfrm>
            <a:off x="148478" y="1478604"/>
            <a:ext cx="7653228" cy="3132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3.1 Bevriezing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3.2 Lichte onderkoeling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3.3 Ernstige onderkoeling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pic>
        <p:nvPicPr>
          <p:cNvPr id="1292" name="Google Shape;1292;p112" descr="Afbeelding met persoon, buiten, mens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2451" y="1478604"/>
            <a:ext cx="4689229" cy="3575537"/>
          </a:xfrm>
          <a:prstGeom prst="rect">
            <a:avLst/>
          </a:prstGeom>
          <a:noFill/>
          <a:ln>
            <a:noFill/>
          </a:ln>
        </p:spPr>
      </p:pic>
      <p:sp>
        <p:nvSpPr>
          <p:cNvPr id="1293" name="Google Shape;1293;p11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113"/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 Bevriezing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300" name="Google Shape;1300;p113"/>
          <p:cNvSpPr txBox="1"/>
          <p:nvPr/>
        </p:nvSpPr>
        <p:spPr>
          <a:xfrm>
            <a:off x="0" y="1619745"/>
            <a:ext cx="11725175" cy="5122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- 1</a:t>
            </a:r>
            <a:r>
              <a:rPr lang="nl-NL" sz="2786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graads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intacte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bleekgrijze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huid, stekende pijn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- 2</a:t>
            </a:r>
            <a:r>
              <a:rPr lang="nl-NL" sz="2786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graads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pijnlijke witte huid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blaren met helder of bloederig vocht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- 3</a:t>
            </a:r>
            <a:r>
              <a:rPr lang="nl-NL" sz="2786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graads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spierwitte gevoelloze stugge huid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blaren, zwart verkleurde plekken	</a:t>
            </a:r>
            <a:endParaRPr dirty="0"/>
          </a:p>
        </p:txBody>
      </p:sp>
      <p:sp>
        <p:nvSpPr>
          <p:cNvPr id="1301" name="Google Shape;1301;p113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3. Bevriezing en onderkoeling</a:t>
            </a:r>
            <a:b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11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114"/>
          <p:cNvSpPr txBox="1"/>
          <p:nvPr/>
        </p:nvSpPr>
        <p:spPr>
          <a:xfrm>
            <a:off x="0" y="1792883"/>
            <a:ext cx="11322378" cy="4046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Opwarmen met water van 20 – 30 ˚C of lichaamswarmte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Laat blaren heel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Dek wonden steriel af met niet verklevend verband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Vingers apart van elkaar verbinden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Bel 1-1-2 bij 2</a:t>
            </a:r>
            <a:r>
              <a:rPr lang="nl-NL" sz="2786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3</a:t>
            </a:r>
            <a:r>
              <a:rPr lang="nl-NL" sz="2786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graads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bevriezing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309" name="Google Shape;1309;p114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3. Bevriezing en onderkoeling</a:t>
            </a:r>
            <a:b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0" name="Google Shape;1310;p11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0F70A872-1316-8641-AAEF-F29EB5312E8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 Bevriezing,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15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3. Bevriezing en onderkoeling</a:t>
            </a:r>
            <a:b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7" name="Google Shape;1317;p115"/>
          <p:cNvSpPr txBox="1"/>
          <p:nvPr/>
        </p:nvSpPr>
        <p:spPr>
          <a:xfrm>
            <a:off x="-104740" y="1619745"/>
            <a:ext cx="9688490" cy="4280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Lichaamstemperatuur &lt; 35 ˚C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Balansverstoring in warmteproductie en -afgifte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Afhankelijk van luchtvochtigheid en windsnelheid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Conditie en kleding spelen een rol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318" name="Google Shape;1318;p11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97DF2CC3-B70A-AB40-8C34-34C60F799E9B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 Lichte onderkoeling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1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3. Bevriezing en onderkoeling</a:t>
            </a:r>
            <a:b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116"/>
          <p:cNvSpPr txBox="1"/>
          <p:nvPr/>
        </p:nvSpPr>
        <p:spPr>
          <a:xfrm>
            <a:off x="-104741" y="1619745"/>
            <a:ext cx="9688490" cy="3929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Het slachtoffer heeft het koud, klappertandt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Bleke koude huid, soms met blauwe vlekken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Mogelijk een blauwe verkleuring rond de mond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Het slachtoffer rilt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326" name="Google Shape;1326;p11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9AE7EDB1-66A3-6F4E-AA41-23C745B8F783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 Lichte onderkoeling, verschijnselen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117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3. Bevriezing en onderkoeling</a:t>
            </a:r>
            <a:b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Google Shape;1333;p117"/>
          <p:cNvSpPr txBox="1"/>
          <p:nvPr/>
        </p:nvSpPr>
        <p:spPr>
          <a:xfrm>
            <a:off x="-118806" y="1021176"/>
            <a:ext cx="9688490" cy="481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Zorg voor een warme omgeving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Trek natte kleding uit, droog het slachtoffer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Warm het slachtoffer actief op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Zorg voor professionele hulp 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Blijf de vitale functies controleren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Bij bewustzijn: geef lauwwarme drank met suiker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334" name="Google Shape;1334;p11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5D7711A8-F1C0-114F-9EBF-47F90D6CA3FA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 Lichte onderkoeling,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18"/>
          <p:cNvSpPr txBox="1"/>
          <p:nvPr/>
        </p:nvSpPr>
        <p:spPr>
          <a:xfrm>
            <a:off x="0" y="1267589"/>
            <a:ext cx="11393817" cy="4396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Het slachtoffer heeft het koud, kan niet meer klappertanden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Bleke, koude huid, soms met blauwe vlekken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Soms blauwe oren, lippen, vingers, tenen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Moeizame bewegingen, toenemende slaperigheid, sufheid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Bewustzijnsstoornissen, bewusteloosheid</a:t>
            </a:r>
            <a:endParaRPr sz="2786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340" name="Google Shape;1340;p118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3. Bevriezing en onderkoeling</a:t>
            </a:r>
            <a:br>
              <a:rPr lang="nl-NL" sz="3600" b="1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1" name="Google Shape;1341;p11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5B101677-16E5-6B45-9198-594DC57FDA87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3.3 Ernstige onderkoeling, verschijnselen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19"/>
          <p:cNvSpPr txBox="1"/>
          <p:nvPr/>
        </p:nvSpPr>
        <p:spPr>
          <a:xfrm>
            <a:off x="0" y="1726623"/>
            <a:ext cx="11725175" cy="5516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 Bel direct 1-1-2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Warme beschutte omgeving, niet actief opwarmen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Beweeg het slachtoffer zo min mogelijk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Knip natte kleding weg of dek toe met dekens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Hoofd, armen, handen en benen apart inpakken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Houd de vitale functies in de gaten, eventueel reanimeren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349" name="Google Shape;1349;p11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66B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  <a:t>3. Bevriezing en onderkoeling</a:t>
            </a:r>
            <a:br>
              <a:rPr lang="nl-NL" sz="3600" b="1" dirty="0">
                <a:solidFill>
                  <a:srgbClr val="00966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00966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11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7FF3BA72-8DB3-A849-9D57-C167A6B3CFAA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3.3 Ernstige onderkoeling,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"/>
          <p:cNvSpPr txBox="1">
            <a:spLocks noGrp="1"/>
          </p:cNvSpPr>
          <p:nvPr>
            <p:ph type="body" idx="4294967295"/>
          </p:nvPr>
        </p:nvSpPr>
        <p:spPr>
          <a:xfrm>
            <a:off x="1104194" y="1134307"/>
            <a:ext cx="9922394" cy="532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tabLst>
                <a:tab pos="1149350" algn="l"/>
                <a:tab pos="5773738" algn="l"/>
              </a:tabLst>
            </a:pPr>
            <a:r>
              <a:rPr lang="nl-NL" sz="3000" b="1" dirty="0"/>
              <a:t>     3.2 Hulpmiddelen</a:t>
            </a:r>
            <a:br>
              <a:rPr lang="nl-NL" sz="3000" b="1" dirty="0"/>
            </a:br>
            <a:r>
              <a:rPr lang="nl-NL" dirty="0"/>
              <a:t>	</a:t>
            </a:r>
            <a:r>
              <a:rPr lang="nl-NL" sz="2800" dirty="0"/>
              <a:t>- Wegwerphandschoenen   	- Wollen/fleece deken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  <a:tab pos="5773738" algn="l"/>
              </a:tabLst>
            </a:pPr>
            <a:r>
              <a:rPr lang="nl-NL" sz="2800" dirty="0"/>
              <a:t>	- Verbandschaar	- </a:t>
            </a:r>
            <a:r>
              <a:rPr lang="nl-NL" sz="2800" dirty="0" err="1"/>
              <a:t>Reddingsdeken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  <a:tab pos="5773738" algn="l"/>
              </a:tabLst>
            </a:pPr>
            <a:r>
              <a:rPr lang="nl-NL" sz="2800" dirty="0"/>
              <a:t>	- Pincet	- Beademingsmasker</a:t>
            </a:r>
            <a:endParaRPr sz="2800"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</a:tabLst>
            </a:pPr>
            <a:r>
              <a:rPr lang="nl-NL" sz="2800" dirty="0"/>
              <a:t>	- Ontsmettingsmiddel</a:t>
            </a:r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</a:tabLst>
            </a:pPr>
            <a:r>
              <a:rPr lang="nl-NL" sz="2800" dirty="0"/>
              <a:t>	- Blusdeken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</a:tabLst>
            </a:pPr>
            <a:r>
              <a:rPr lang="nl-NL" sz="2800" dirty="0"/>
              <a:t>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786"/>
              <a:buNone/>
            </a:pPr>
            <a:endParaRPr dirty="0"/>
          </a:p>
        </p:txBody>
      </p:sp>
      <p:sp>
        <p:nvSpPr>
          <p:cNvPr id="266" name="Google Shape;266;p1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3061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A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Algemeen</a:t>
            </a:r>
            <a:endParaRPr/>
          </a:p>
        </p:txBody>
      </p:sp>
      <p:sp>
        <p:nvSpPr>
          <p:cNvPr id="7" name="Google Shape;207;p4">
            <a:extLst>
              <a:ext uri="{FF2B5EF4-FFF2-40B4-BE49-F238E27FC236}">
                <a16:creationId xmlns:a16="http://schemas.microsoft.com/office/drawing/2014/main" id="{7B4C1499-2C62-6A4C-8442-B5055521A7A5}"/>
              </a:ext>
            </a:extLst>
          </p:cNvPr>
          <p:cNvSpPr txBox="1">
            <a:spLocks/>
          </p:cNvSpPr>
          <p:nvPr/>
        </p:nvSpPr>
        <p:spPr>
          <a:xfrm>
            <a:off x="866551" y="445055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3061AD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3061AD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3. Verbandmaterialen en hulpmiddelen</a:t>
            </a:r>
            <a:endParaRPr lang="nl-NL" sz="3600" b="1" dirty="0">
              <a:solidFill>
                <a:schemeClr val="lt1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pic>
        <p:nvPicPr>
          <p:cNvPr id="9" name="Google Shape;281;p12" descr="Afbeelding met tekst&#10;&#10;Automatisch gegenereerde beschrijving">
            <a:extLst>
              <a:ext uri="{FF2B5EF4-FFF2-40B4-BE49-F238E27FC236}">
                <a16:creationId xmlns:a16="http://schemas.microsoft.com/office/drawing/2014/main" id="{95BC133F-B6AB-B14F-B23F-5B3A527BF4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15257" y="4203387"/>
            <a:ext cx="2797749" cy="1863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18911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p120"/>
          <p:cNvSpPr txBox="1"/>
          <p:nvPr/>
        </p:nvSpPr>
        <p:spPr>
          <a:xfrm>
            <a:off x="123445" y="1137680"/>
            <a:ext cx="9688490" cy="4669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4.1 Inleiding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4.2 Eenvoudige wonden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4.3 Wrijvingsblaren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4.4 Verbrandingen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4.5 Ernstige wonden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4.6 Verbanden		</a:t>
            </a:r>
            <a:endParaRPr dirty="0"/>
          </a:p>
        </p:txBody>
      </p:sp>
      <p:sp>
        <p:nvSpPr>
          <p:cNvPr id="1357" name="Google Shape;1357;p120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12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121"/>
          <p:cNvSpPr txBox="1"/>
          <p:nvPr/>
        </p:nvSpPr>
        <p:spPr>
          <a:xfrm>
            <a:off x="-144072" y="1757027"/>
            <a:ext cx="9688490" cy="383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 huid beschermt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Een wond betekent beschadigde huid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Besmetting, infectie, ontsteking</a:t>
            </a:r>
            <a:endParaRPr dirty="0"/>
          </a:p>
        </p:txBody>
      </p:sp>
      <p:sp>
        <p:nvSpPr>
          <p:cNvPr id="1365" name="Google Shape;1365;p121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121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C977E6A1-7F96-6E49-8586-3E9807E1E30A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4.1 Inleiding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122"/>
          <p:cNvSpPr txBox="1"/>
          <p:nvPr/>
        </p:nvSpPr>
        <p:spPr>
          <a:xfrm>
            <a:off x="0" y="1137680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Snijwonden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Schaafwonden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Verwondingen in de huid, splinters, grind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Nagelletsel</a:t>
            </a:r>
            <a:endParaRPr dirty="0"/>
          </a:p>
        </p:txBody>
      </p:sp>
      <p:pic>
        <p:nvPicPr>
          <p:cNvPr id="1374" name="Google Shape;1374;p122" descr="Afbeelding met persoon, binn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9700" y="4262238"/>
            <a:ext cx="29718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6" name="Google Shape;1376;p12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9" name="Google Shape;1299;p113">
            <a:extLst>
              <a:ext uri="{FF2B5EF4-FFF2-40B4-BE49-F238E27FC236}">
                <a16:creationId xmlns:a16="http://schemas.microsoft.com/office/drawing/2014/main" id="{6F107DA2-BAC3-1848-868C-6D75F941C04B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 Eenvoudige wonden, zelf te behandelen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0" name="Google Shape;1365;p121">
            <a:extLst>
              <a:ext uri="{FF2B5EF4-FFF2-40B4-BE49-F238E27FC236}">
                <a16:creationId xmlns:a16="http://schemas.microsoft.com/office/drawing/2014/main" id="{5F6C9121-8B69-D649-8756-C7D3E3C6496D}"/>
              </a:ext>
            </a:extLst>
          </p:cNvPr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endParaRPr sz="3600" b="1" dirty="0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23"/>
          <p:cNvSpPr txBox="1"/>
          <p:nvPr/>
        </p:nvSpPr>
        <p:spPr>
          <a:xfrm>
            <a:off x="0" y="1162455"/>
            <a:ext cx="9688490" cy="453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Spoel de wond schoon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Ontsmet de wondranden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Dek de wond steriel af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Gebruik bij kleine, rechte snijwonden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hechtstrips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3" name="Google Shape;1383;p123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4" name="Google Shape;1384;p12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924F7CDB-ECA7-584A-95ED-101E98A33956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 Eenvoudig wonden,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124"/>
          <p:cNvSpPr txBox="1"/>
          <p:nvPr/>
        </p:nvSpPr>
        <p:spPr>
          <a:xfrm>
            <a:off x="-1114512" y="1971901"/>
            <a:ext cx="9688490" cy="4796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Ontstaan door contact met: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9718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Wrijving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9718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Te veel druk op de huid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9718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Bij open blaar vocht uit de wond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9718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Voor behandeling zie hoofdstuk 8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9718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endParaRPr dirty="0"/>
          </a:p>
        </p:txBody>
      </p:sp>
      <p:sp>
        <p:nvSpPr>
          <p:cNvPr id="1391" name="Google Shape;1391;p124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p12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1211D054-621D-B440-9803-C4116128F29E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4.3 Wrijvingsblaren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84888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25"/>
          <p:cNvSpPr txBox="1"/>
          <p:nvPr/>
        </p:nvSpPr>
        <p:spPr>
          <a:xfrm>
            <a:off x="0" y="1737602"/>
            <a:ext cx="7904022" cy="473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 temperatuur van het materiaal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 tijdsduur van inwerking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 plaats van de wond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 diepte en grootte van de wond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 conditie van het slachtoffer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 leeftijd van het slachtoffer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endParaRPr dirty="0"/>
          </a:p>
        </p:txBody>
      </p:sp>
      <p:pic>
        <p:nvPicPr>
          <p:cNvPr id="1399" name="Google Shape;1399;p125" descr="Afbeelding met binnen,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2853" y="1955913"/>
            <a:ext cx="2545494" cy="2946173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25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12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380EAA75-A527-B94D-8923-B5241D9E07FC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4.4 Verbrandingen, ernst bepalen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26"/>
          <p:cNvSpPr txBox="1"/>
          <p:nvPr/>
        </p:nvSpPr>
        <p:spPr>
          <a:xfrm>
            <a:off x="-246335" y="1657159"/>
            <a:ext cx="12092556" cy="1970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9992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Oppervlakkige verbranding (1</a:t>
            </a:r>
            <a:r>
              <a:rPr lang="nl-NL" sz="2786" i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graads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lnSpc>
                <a:spcPct val="119992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Beschadigde opperhuid, rood, gezwollen, pijnlijk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</a:t>
            </a:r>
            <a:endParaRPr dirty="0"/>
          </a:p>
        </p:txBody>
      </p:sp>
      <p:pic>
        <p:nvPicPr>
          <p:cNvPr id="1408" name="Google Shape;1408;p126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260212" y="3256516"/>
            <a:ext cx="6202286" cy="2817496"/>
          </a:xfrm>
          <a:prstGeom prst="rect">
            <a:avLst/>
          </a:prstGeom>
          <a:noFill/>
          <a:ln>
            <a:noFill/>
          </a:ln>
        </p:spPr>
      </p:pic>
      <p:sp>
        <p:nvSpPr>
          <p:cNvPr id="1409" name="Google Shape;1409;p12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12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D91254F0-ECDF-3348-9A62-6596EA7F35E7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4.4 Verbrandingen, gradaties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26"/>
          <p:cNvSpPr txBox="1"/>
          <p:nvPr/>
        </p:nvSpPr>
        <p:spPr>
          <a:xfrm>
            <a:off x="-246335" y="1657159"/>
            <a:ext cx="12092556" cy="207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9992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Gedeeltelijke verbranding (2</a:t>
            </a:r>
            <a:r>
              <a:rPr lang="nl-NL" sz="2786" i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graads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lvl="0">
              <a:lnSpc>
                <a:spcPct val="107681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Opperhuid en lederhuid beschadigd, huid glanzend rood/roze of</a:t>
            </a:r>
            <a:endParaRPr lang="nl-NL" sz="2800" dirty="0"/>
          </a:p>
          <a:p>
            <a:pPr lvl="0">
              <a:lnSpc>
                <a:spcPct val="107681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rood/wit, gezwollen, nat, blaren, soepele pijnlijke huid</a:t>
            </a:r>
            <a:endParaRPr lang="nl-NL" sz="2800" dirty="0"/>
          </a:p>
          <a:p>
            <a:pPr marL="0" marR="0" lvl="0" indent="0" algn="l" rtl="0">
              <a:lnSpc>
                <a:spcPct val="119992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</a:t>
            </a:r>
            <a:endParaRPr dirty="0"/>
          </a:p>
        </p:txBody>
      </p:sp>
      <p:sp>
        <p:nvSpPr>
          <p:cNvPr id="1409" name="Google Shape;1409;p12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12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pic>
        <p:nvPicPr>
          <p:cNvPr id="7" name="Google Shape;1417;p127">
            <a:extLst>
              <a:ext uri="{FF2B5EF4-FFF2-40B4-BE49-F238E27FC236}">
                <a16:creationId xmlns:a16="http://schemas.microsoft.com/office/drawing/2014/main" id="{5405C22F-7081-5649-ACB3-DC12B6C9D58D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2739150" y="3495965"/>
            <a:ext cx="2622205" cy="26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418;p127">
            <a:extLst>
              <a:ext uri="{FF2B5EF4-FFF2-40B4-BE49-F238E27FC236}">
                <a16:creationId xmlns:a16="http://schemas.microsoft.com/office/drawing/2014/main" id="{E03069AD-6BBA-D94D-82C6-28A651FA2349}"/>
              </a:ext>
            </a:extLst>
          </p:cNvPr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694140" y="3580570"/>
            <a:ext cx="2745190" cy="26502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99;p113">
            <a:extLst>
              <a:ext uri="{FF2B5EF4-FFF2-40B4-BE49-F238E27FC236}">
                <a16:creationId xmlns:a16="http://schemas.microsoft.com/office/drawing/2014/main" id="{F2F2B734-66CC-E342-A3B4-8656DCA4A2FA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4.4 Verbrandingen, gradaties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4386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128"/>
          <p:cNvSpPr txBox="1"/>
          <p:nvPr/>
        </p:nvSpPr>
        <p:spPr>
          <a:xfrm>
            <a:off x="-208051" y="1855510"/>
            <a:ext cx="12219383" cy="25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502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Volledige verbranding (3</a:t>
            </a:r>
            <a:r>
              <a:rPr lang="nl-NL" sz="2786" i="1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graads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       - Opperhuid, lederhuid en onderhuids bindweefsel volledig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          beschadigd, huid wit, beige, zwart verkoold, droog, leerachtig, stug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loslatende vellen, niet pijnlijk, rondom oppervlakkige pijnlijke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verbrandingen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</a:t>
            </a:r>
            <a:endParaRPr dirty="0"/>
          </a:p>
        </p:txBody>
      </p:sp>
      <p:pic>
        <p:nvPicPr>
          <p:cNvPr id="1427" name="Google Shape;1427;p128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050252" y="3528979"/>
            <a:ext cx="2622205" cy="26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128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6843257" y="3560999"/>
            <a:ext cx="2622204" cy="2586159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128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0" name="Google Shape;1430;p12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FB80C148-A994-9F4D-B3A7-88F3D02E33C9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4.4 Verbrandingen, ernst bepalen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			</a:t>
            </a:r>
            <a:endParaRPr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29"/>
          <p:cNvSpPr txBox="1"/>
          <p:nvPr/>
        </p:nvSpPr>
        <p:spPr>
          <a:xfrm>
            <a:off x="1796524" y="1966721"/>
            <a:ext cx="11410190" cy="37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Koel 10 – 20 minuten met zacht stromend lauw kraanwater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Koel ogen niet langer dan 15 minuten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Koel/spoel chemische brandwonden 45 minuten</a:t>
            </a:r>
          </a:p>
          <a:p>
            <a:pPr marL="0" indent="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Richt straal niet rechtstreeks op wond, laat water erover heen lopen</a:t>
            </a:r>
          </a:p>
          <a:p>
            <a:pPr marL="0" indent="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Geen kraan: gebruik slootwater, brandwondenkompressen etc.</a:t>
            </a:r>
          </a:p>
          <a:p>
            <a:pPr marL="0" indent="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Verwijder kleding die in de weg zit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7" name="Google Shape;1437;p12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12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4E2E9173-9632-7B4F-BBEF-BD0B4C9B9E71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4.4 Verbrandingen, Eerste Hulp (1)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"/>
          <p:cNvSpPr txBox="1">
            <a:spLocks noGrp="1"/>
          </p:cNvSpPr>
          <p:nvPr>
            <p:ph type="body" idx="4294967295"/>
          </p:nvPr>
        </p:nvSpPr>
        <p:spPr>
          <a:xfrm>
            <a:off x="1104194" y="1134307"/>
            <a:ext cx="9922394" cy="5325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tabLst>
                <a:tab pos="1149350" algn="l"/>
                <a:tab pos="5773738" algn="l"/>
              </a:tabLst>
            </a:pPr>
            <a:r>
              <a:rPr lang="nl-NL" sz="3000" b="1" dirty="0"/>
              <a:t>     3.3 Aanvullende middelen</a:t>
            </a:r>
            <a:br>
              <a:rPr lang="nl-NL" sz="3000" b="1" dirty="0"/>
            </a:br>
            <a:r>
              <a:rPr lang="nl-NL" dirty="0"/>
              <a:t>	</a:t>
            </a:r>
            <a:r>
              <a:rPr lang="nl-NL" sz="2800" dirty="0"/>
              <a:t>- Blarenprikker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  <a:tab pos="5773738" algn="l"/>
              </a:tabLst>
            </a:pPr>
            <a:r>
              <a:rPr lang="nl-NL" sz="2800" dirty="0"/>
              <a:t>	- </a:t>
            </a:r>
            <a:r>
              <a:rPr lang="nl-NL" sz="2800" dirty="0" err="1"/>
              <a:t>Coldpack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  <a:tab pos="5773738" algn="l"/>
              </a:tabLst>
            </a:pPr>
            <a:r>
              <a:rPr lang="nl-NL" sz="2800" dirty="0"/>
              <a:t>	- Zalfkompressen</a:t>
            </a:r>
            <a:endParaRPr sz="2800"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</a:tabLst>
            </a:pPr>
            <a:r>
              <a:rPr lang="nl-NL" sz="2800" dirty="0"/>
              <a:t>	- </a:t>
            </a:r>
            <a:r>
              <a:rPr lang="en-US" sz="2800" dirty="0" err="1"/>
              <a:t>Mondkapje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1149350" algn="l"/>
              </a:tabLst>
            </a:pPr>
            <a:r>
              <a:rPr lang="nl-NL" sz="2800" dirty="0"/>
              <a:t>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786"/>
              <a:buNone/>
            </a:pPr>
            <a:endParaRPr dirty="0"/>
          </a:p>
        </p:txBody>
      </p:sp>
      <p:sp>
        <p:nvSpPr>
          <p:cNvPr id="266" name="Google Shape;266;p1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3061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A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Algemeen</a:t>
            </a:r>
            <a:endParaRPr/>
          </a:p>
        </p:txBody>
      </p:sp>
      <p:sp>
        <p:nvSpPr>
          <p:cNvPr id="7" name="Google Shape;207;p4">
            <a:extLst>
              <a:ext uri="{FF2B5EF4-FFF2-40B4-BE49-F238E27FC236}">
                <a16:creationId xmlns:a16="http://schemas.microsoft.com/office/drawing/2014/main" id="{7B4C1499-2C62-6A4C-8442-B5055521A7A5}"/>
              </a:ext>
            </a:extLst>
          </p:cNvPr>
          <p:cNvSpPr txBox="1">
            <a:spLocks/>
          </p:cNvSpPr>
          <p:nvPr/>
        </p:nvSpPr>
        <p:spPr>
          <a:xfrm>
            <a:off x="866551" y="445055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3061AD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3061AD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3. Verbandmaterialen en hulpmiddelen</a:t>
            </a:r>
            <a:endParaRPr lang="nl-NL" sz="3600" b="1" dirty="0">
              <a:solidFill>
                <a:schemeClr val="lt1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pic>
        <p:nvPicPr>
          <p:cNvPr id="6" name="Google Shape;292;p13">
            <a:extLst>
              <a:ext uri="{FF2B5EF4-FFF2-40B4-BE49-F238E27FC236}">
                <a16:creationId xmlns:a16="http://schemas.microsoft.com/office/drawing/2014/main" id="{FA974833-F9F4-9C4A-A536-5ECF7B6E54F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2093" y="3945274"/>
            <a:ext cx="3089359" cy="2057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44313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29"/>
          <p:cNvSpPr txBox="1"/>
          <p:nvPr/>
        </p:nvSpPr>
        <p:spPr>
          <a:xfrm>
            <a:off x="1845951" y="1804063"/>
            <a:ext cx="11410190" cy="37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Laat brandblaren heel</a:t>
            </a:r>
          </a:p>
          <a:p>
            <a:pPr marL="0" indent="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Bel 1-1-2 bij: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75088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- Grote gedeeltelijke of volledige verbrandingen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75088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  - Luchtwegverbrandingen, inhalatietrauma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75088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Chemische verbrandingen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75088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Verbrandingen door elektriciteit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75088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Brandwonden op het gezicht, gewrichten, geslachtsdelen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75088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Brandwonden bij ouderen en kinderen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7" name="Google Shape;1437;p12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12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4E2E9173-9632-7B4F-BBEF-BD0B4C9B9E71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4.4 Verbrandingen, Eerste Hulp (2)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146641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29"/>
          <p:cNvSpPr txBox="1"/>
          <p:nvPr/>
        </p:nvSpPr>
        <p:spPr>
          <a:xfrm>
            <a:off x="1858308" y="1804063"/>
            <a:ext cx="11410190" cy="37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Bel de huisarts bij:</a:t>
            </a:r>
          </a:p>
          <a:p>
            <a:pPr marL="0" indent="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- Kleine gedeeltelijke of volledige verbrandingen</a:t>
            </a:r>
          </a:p>
          <a:p>
            <a:pPr marL="0" indent="0">
              <a:lnSpc>
                <a:spcPct val="1500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- Grote oppervlakkig verbrandingen en ziekteverschijnselen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Vervoer een brandwondenslachtoffer zittend met het hoofd laag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612775" algn="l"/>
                <a:tab pos="11525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Geef geen eten of drinken bij veel of ernstige verbrandingen</a:t>
            </a:r>
          </a:p>
          <a:p>
            <a:pPr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75088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7" name="Google Shape;1437;p12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12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4E2E9173-9632-7B4F-BBEF-BD0B4C9B9E71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4.4 Verbrandingen, Eerste Hulp (3)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6793067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29"/>
          <p:cNvSpPr txBox="1"/>
          <p:nvPr/>
        </p:nvSpPr>
        <p:spPr>
          <a:xfrm>
            <a:off x="1845951" y="1918280"/>
            <a:ext cx="11410190" cy="378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Bij brand: blus de kleding van het slachtoffer met een blusdeken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Hete vloeistoffen: trek kleding uit, verwijder luiers, lauwe douche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Chemische verbranding: 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- Zorg voor eigen veiligheid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- Spoel minimaal 45 minuten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793750" algn="l"/>
              </a:tabLst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- 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Verwijder kleding en schoenen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sz="2800" dirty="0"/>
          </a:p>
          <a:p>
            <a:pPr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75088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7" name="Google Shape;1437;p12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12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4E2E9173-9632-7B4F-BBEF-BD0B4C9B9E71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4.4 Verbrandingen, Eerste Hulp (4)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</p:txBody>
      </p:sp>
      <p:pic>
        <p:nvPicPr>
          <p:cNvPr id="7" name="Google Shape;1461;p132" descr="Afbeelding met persoon, grond, baby&#10;&#10;Automatisch gegenereerde beschrijving">
            <a:extLst>
              <a:ext uri="{FF2B5EF4-FFF2-40B4-BE49-F238E27FC236}">
                <a16:creationId xmlns:a16="http://schemas.microsoft.com/office/drawing/2014/main" id="{48F44C37-BCE7-5145-93C4-34ACC336F01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3621" y="3678740"/>
            <a:ext cx="3073761" cy="2025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59141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33"/>
          <p:cNvSpPr txBox="1"/>
          <p:nvPr/>
        </p:nvSpPr>
        <p:spPr>
          <a:xfrm>
            <a:off x="0" y="1823111"/>
            <a:ext cx="12430487" cy="461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Ernstige bevriezingswonden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Diepe snijwonden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Splinter in het oog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Vuile wonden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Doordringende wonden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Scheurwonden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Crushwonden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470" name="Google Shape;1470;p133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13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981CBB37-25F5-6E4F-B869-532E6F239B3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4.5 Ernstige wonden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33"/>
          <p:cNvSpPr txBox="1"/>
          <p:nvPr/>
        </p:nvSpPr>
        <p:spPr>
          <a:xfrm>
            <a:off x="0" y="1823111"/>
            <a:ext cx="12430487" cy="461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Voorkom verder bloedverlies bij acute bloedingen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Bel 1-1-2 bij 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5765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Wonden met hevig bloedverlies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5765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Steek- en schotwonden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5765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Wonden bij botbreuken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5765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Vermoeden van shock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5765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Amputaties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5765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Wonden met uitpuilende darmen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470" name="Google Shape;1470;p133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13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981CBB37-25F5-6E4F-B869-532E6F239B3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4.5 Ernstige wonden, Eerste Hulp (1)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946033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33"/>
          <p:cNvSpPr txBox="1"/>
          <p:nvPr/>
        </p:nvSpPr>
        <p:spPr>
          <a:xfrm>
            <a:off x="0" y="1823111"/>
            <a:ext cx="12430487" cy="4610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Spoel ernstig vervuilde wonden en bijtwonden schoon met water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Dek wonden steriel af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811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Laat de huisarts de wond behandelen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811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Blijf de vitale functies van het slachtoffer controleren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5765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470" name="Google Shape;1470;p133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1" name="Google Shape;1471;p13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981CBB37-25F5-6E4F-B869-532E6F239B3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4.5 Ernstige wonden, Eerste Hulp (2)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595153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136"/>
          <p:cNvSpPr txBox="1"/>
          <p:nvPr/>
        </p:nvSpPr>
        <p:spPr>
          <a:xfrm>
            <a:off x="231966" y="1461119"/>
            <a:ext cx="11357060" cy="511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</a:t>
            </a:r>
            <a:endParaRPr dirty="0"/>
          </a:p>
        </p:txBody>
      </p:sp>
      <p:pic>
        <p:nvPicPr>
          <p:cNvPr id="1494" name="Google Shape;1494;p136" descr="Afbeelding met lucht, slaan, speler, verban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1195" y="2172313"/>
            <a:ext cx="3444109" cy="259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Google Shape;1495;p136" descr="Afbeelding met persoon, blauw, hand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5837" y="2165431"/>
            <a:ext cx="3473366" cy="2598187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Google Shape;1496;p136"/>
          <p:cNvSpPr txBox="1"/>
          <p:nvPr/>
        </p:nvSpPr>
        <p:spPr>
          <a:xfrm>
            <a:off x="1642457" y="5156889"/>
            <a:ext cx="7704469" cy="47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Steriel kompres                                                 </a:t>
            </a:r>
            <a:r>
              <a:rPr lang="nl-NL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Pleisterstrips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7" name="Google Shape;1497;p13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4. Wonden</a:t>
            </a: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8" name="Google Shape;1498;p13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8" name="Google Shape;1299;p113">
            <a:extLst>
              <a:ext uri="{FF2B5EF4-FFF2-40B4-BE49-F238E27FC236}">
                <a16:creationId xmlns:a16="http://schemas.microsoft.com/office/drawing/2014/main" id="{282448AC-073D-A449-9088-90B131DE392B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4.6 Verbanden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lang="nl-NL" dirty="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37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5" name="Google Shape;1505;p137"/>
          <p:cNvSpPr txBox="1"/>
          <p:nvPr/>
        </p:nvSpPr>
        <p:spPr>
          <a:xfrm>
            <a:off x="96043" y="1575329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9985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5.1 Kneuzing en verstuiking</a:t>
            </a:r>
            <a:endParaRPr dirty="0"/>
          </a:p>
          <a:p>
            <a:pPr marL="0" marR="0" lvl="0" indent="0" algn="l" rtl="0">
              <a:lnSpc>
                <a:spcPct val="139985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5.2 Spierscheur</a:t>
            </a:r>
            <a:endParaRPr dirty="0"/>
          </a:p>
          <a:p>
            <a:pPr marL="0" marR="0" lvl="0" indent="0" algn="l" rtl="0">
              <a:lnSpc>
                <a:spcPct val="139985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5.3 Botbreuk</a:t>
            </a:r>
            <a:endParaRPr dirty="0"/>
          </a:p>
          <a:p>
            <a:pPr marL="0" marR="0" lvl="0" indent="0" algn="l" rtl="0">
              <a:lnSpc>
                <a:spcPct val="139985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5.4 Ontwrichting</a:t>
            </a:r>
            <a:endParaRPr dirty="0"/>
          </a:p>
          <a:p>
            <a:pPr marL="0" marR="0" lvl="0" indent="0" algn="l" rtl="0">
              <a:lnSpc>
                <a:spcPct val="139985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5.5 Extra: aanleggen van een mitella</a:t>
            </a:r>
          </a:p>
          <a:p>
            <a:pPr marL="0" marR="0" lvl="0" indent="0" algn="l" rtl="0">
              <a:lnSpc>
                <a:spcPct val="139985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</p:txBody>
      </p:sp>
      <p:pic>
        <p:nvPicPr>
          <p:cNvPr id="1506" name="Google Shape;1506;p137" descr="Afbeelding met buiten, rolschaatsen, sport, atletiekwedstrij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0035" y="1962146"/>
            <a:ext cx="4400563" cy="2933708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13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38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4" name="Google Shape;1514;p138"/>
          <p:cNvSpPr txBox="1"/>
          <p:nvPr/>
        </p:nvSpPr>
        <p:spPr>
          <a:xfrm>
            <a:off x="0" y="1971901"/>
            <a:ext cx="9688490" cy="412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 weefsels zijn beschadigd, de huid is heel </a:t>
            </a:r>
            <a:endParaRPr dirty="0"/>
          </a:p>
          <a:p>
            <a:pPr marL="0" marR="0" lvl="0" indent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Onderhuidse bloedingen, blauwe plekken</a:t>
            </a:r>
            <a:endParaRPr dirty="0"/>
          </a:p>
          <a:p>
            <a:pPr marL="0" marR="0" lvl="0" indent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Vocht uit de bloedbaan, oedeem</a:t>
            </a:r>
            <a:endParaRPr dirty="0"/>
          </a:p>
          <a:p>
            <a:pPr marL="0" marR="0" lvl="0" indent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Kneuzing ter hoogte van gewricht: verstuiking	</a:t>
            </a:r>
            <a:endParaRPr dirty="0"/>
          </a:p>
        </p:txBody>
      </p:sp>
      <p:sp>
        <p:nvSpPr>
          <p:cNvPr id="1515" name="Google Shape;1515;p13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BD52B475-ECF5-AE4F-B1A2-903DD2A00A3C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 Kneuzing en verstuiking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dirty="0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38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4" name="Google Shape;1514;p138"/>
          <p:cNvSpPr txBox="1"/>
          <p:nvPr/>
        </p:nvSpPr>
        <p:spPr>
          <a:xfrm>
            <a:off x="0" y="1971901"/>
            <a:ext cx="9688490" cy="412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Pijn in rust en bij beweging</a:t>
            </a:r>
            <a:endParaRPr dirty="0"/>
          </a:p>
          <a:p>
            <a:pPr marL="0" marR="0" lvl="0" indent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Later zwelling</a:t>
            </a:r>
            <a:endParaRPr dirty="0"/>
          </a:p>
          <a:p>
            <a:pPr marL="0" marR="0" lvl="0" indent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Bloeduitstorting (soms later)</a:t>
            </a:r>
            <a:endParaRPr dirty="0"/>
          </a:p>
          <a:p>
            <a:pPr marL="0" marR="0" lvl="0" indent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Mogelijk functieverlies, instabiliteit gewricht	</a:t>
            </a:r>
            <a:endParaRPr dirty="0"/>
          </a:p>
        </p:txBody>
      </p:sp>
      <p:sp>
        <p:nvSpPr>
          <p:cNvPr id="1515" name="Google Shape;1515;p13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BD52B475-ECF5-AE4F-B1A2-903DD2A00A3C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 Kneuzing en verstuiking, verschijnselen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7907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4" descr="Afbeelding met buiten, fiets, rijden, persoon&#10;&#10;Automatisch gegenereerde beschrijvi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0135" y="0"/>
            <a:ext cx="7151540" cy="6891931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4"/>
          <p:cNvSpPr/>
          <p:nvPr/>
        </p:nvSpPr>
        <p:spPr>
          <a:xfrm>
            <a:off x="-1" y="0"/>
            <a:ext cx="6065838" cy="68919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121275" tIns="121275" rIns="121275" bIns="121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4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311" y="2801339"/>
            <a:ext cx="7151540" cy="402273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4"/>
          <p:cNvSpPr txBox="1"/>
          <p:nvPr/>
        </p:nvSpPr>
        <p:spPr>
          <a:xfrm>
            <a:off x="562237" y="582754"/>
            <a:ext cx="5083522" cy="6140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275" tIns="121275" rIns="121275" bIns="12127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</a:t>
            </a:r>
            <a:r>
              <a:rPr lang="nl-NL" sz="4378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endParaRPr sz="4378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 </a:t>
            </a:r>
            <a:endParaRPr sz="4378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 vitale functies</a:t>
            </a:r>
            <a:endParaRPr sz="4378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1.  Levensreddend handelen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2.  Reanimatie en de AED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3.  Luchtwegbelemmering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4.  Stoornissen in de ademhaling</a:t>
            </a:r>
            <a:endParaRPr sz="24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5.  Stoornissen in de bloedsomloop</a:t>
            </a:r>
            <a:endParaRPr sz="24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6.  Stoornissen in het bewustzijn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92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38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4" name="Google Shape;1514;p138"/>
          <p:cNvSpPr txBox="1"/>
          <p:nvPr/>
        </p:nvSpPr>
        <p:spPr>
          <a:xfrm>
            <a:off x="0" y="1971901"/>
            <a:ext cx="11788346" cy="4124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Verwijder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sieraden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getroffen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lichaamsdeel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Koel 10 - 20 minuten onder stromend water of met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coldpack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Geef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eventueel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steunverband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laat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hoog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houden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rust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Huisarts: als het slachtoffer geen 4 stappen kan lopen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Adviseer activiteiten aan te passen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Adviseer paracetamol volgens de bijsluiter	</a:t>
            </a:r>
            <a:endParaRPr dirty="0"/>
          </a:p>
        </p:txBody>
      </p:sp>
      <p:sp>
        <p:nvSpPr>
          <p:cNvPr id="1515" name="Google Shape;1515;p13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BD52B475-ECF5-AE4F-B1A2-903DD2A00A3C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 Kneuzing en verstuiking,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7340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141"/>
          <p:cNvSpPr txBox="1"/>
          <p:nvPr/>
        </p:nvSpPr>
        <p:spPr>
          <a:xfrm>
            <a:off x="3360935" y="5243176"/>
            <a:ext cx="40008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Steunverband enkel</a:t>
            </a:r>
            <a:endParaRPr dirty="0"/>
          </a:p>
        </p:txBody>
      </p:sp>
      <p:pic>
        <p:nvPicPr>
          <p:cNvPr id="1539" name="Google Shape;1539;p141" descr="Afbeelding met lucht, persoon, water, vrouw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184" y="2291568"/>
            <a:ext cx="2260997" cy="263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Google Shape;1540;p141" descr="Afbeelding met lucht, persoon, water, zwembad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42853" y="2291568"/>
            <a:ext cx="2260996" cy="263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Google Shape;1541;p141" descr="Afbeelding met tekst, lucht, water, persoo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4523" y="2291568"/>
            <a:ext cx="2260996" cy="2631941"/>
          </a:xfrm>
          <a:prstGeom prst="rect">
            <a:avLst/>
          </a:prstGeom>
          <a:noFill/>
          <a:ln>
            <a:noFill/>
          </a:ln>
        </p:spPr>
      </p:pic>
      <p:sp>
        <p:nvSpPr>
          <p:cNvPr id="1542" name="Google Shape;1542;p141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3" name="Google Shape;1543;p141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9" name="Google Shape;1299;p113">
            <a:extLst>
              <a:ext uri="{FF2B5EF4-FFF2-40B4-BE49-F238E27FC236}">
                <a16:creationId xmlns:a16="http://schemas.microsoft.com/office/drawing/2014/main" id="{51714ECE-6EC5-F246-AB0E-A288916D0719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 Kneuzing en verstuiking,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dirty="0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142"/>
          <p:cNvSpPr txBox="1"/>
          <p:nvPr/>
        </p:nvSpPr>
        <p:spPr>
          <a:xfrm>
            <a:off x="3267697" y="5103331"/>
            <a:ext cx="3813242" cy="54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Steunverband pols</a:t>
            </a:r>
            <a:endParaRPr dirty="0"/>
          </a:p>
        </p:txBody>
      </p:sp>
      <p:pic>
        <p:nvPicPr>
          <p:cNvPr id="1551" name="Google Shape;1551;p142" descr="Afbeelding met tekst, lucht, persoon, blauw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0663" y="2277102"/>
            <a:ext cx="2268047" cy="26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Google Shape;1552;p142" descr="Afbeelding met tekst, lucht, persoon, accessoire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0295" y="2273234"/>
            <a:ext cx="2268047" cy="26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142" descr="Afbeelding met tekst, accessoire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5484" y="2273234"/>
            <a:ext cx="2285232" cy="2635437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142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2F55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5" name="Google Shape;1555;p14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9" name="Google Shape;1299;p113">
            <a:extLst>
              <a:ext uri="{FF2B5EF4-FFF2-40B4-BE49-F238E27FC236}">
                <a16:creationId xmlns:a16="http://schemas.microsoft.com/office/drawing/2014/main" id="{5753401D-735F-DF4E-800E-A00594461138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 Kneuzing en verstuiking,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dirty="0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43"/>
          <p:cNvSpPr txBox="1"/>
          <p:nvPr/>
        </p:nvSpPr>
        <p:spPr>
          <a:xfrm>
            <a:off x="3229583" y="5088311"/>
            <a:ext cx="453308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Steunverband elleboog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3" name="Google Shape;1563;p143" descr="Afbeelding met persoon, kleding, vrouw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9145" y="2381804"/>
            <a:ext cx="9476650" cy="2336922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p143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endParaRPr/>
          </a:p>
        </p:txBody>
      </p:sp>
      <p:sp>
        <p:nvSpPr>
          <p:cNvPr id="1565" name="Google Shape;1565;p14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550C2852-AC87-4245-B054-7CFD2210116D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 Kneuzing en verstuiking,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dirty="0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p144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572" name="Google Shape;1572;p144"/>
          <p:cNvSpPr txBox="1"/>
          <p:nvPr/>
        </p:nvSpPr>
        <p:spPr>
          <a:xfrm>
            <a:off x="8718" y="1721213"/>
            <a:ext cx="10803443" cy="523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434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Overbelasting</a:t>
            </a:r>
            <a:endParaRPr dirty="0"/>
          </a:p>
          <a:p>
            <a:pPr marL="0" marR="0" lvl="0" indent="0" algn="l" rtl="0">
              <a:lnSpc>
                <a:spcPct val="15434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Plotselinge overrekking</a:t>
            </a:r>
            <a:endParaRPr dirty="0"/>
          </a:p>
          <a:p>
            <a:pPr marL="0" marR="0" lvl="0" indent="0" algn="l" rtl="0">
              <a:lnSpc>
                <a:spcPct val="15434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Klap op een spier</a:t>
            </a:r>
            <a:endParaRPr dirty="0"/>
          </a:p>
          <a:p>
            <a:pPr marL="0" marR="0" lvl="0" indent="0" algn="l" rtl="0">
              <a:lnSpc>
                <a:spcPct val="15434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15434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Spierscheur kuit of hamstring heet ook wel zweepslag</a:t>
            </a:r>
            <a:endParaRPr dirty="0"/>
          </a:p>
        </p:txBody>
      </p:sp>
      <p:sp>
        <p:nvSpPr>
          <p:cNvPr id="1573" name="Google Shape;1573;p144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4" name="Google Shape;1574;p14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D55F8DA3-8906-064B-9B93-A3F91DC2C355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5.2 Spierscheur, oorzaken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145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581" name="Google Shape;1581;p145"/>
          <p:cNvSpPr txBox="1"/>
          <p:nvPr/>
        </p:nvSpPr>
        <p:spPr>
          <a:xfrm>
            <a:off x="8719" y="1780068"/>
            <a:ext cx="9688490" cy="429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Laat slachtoffer inspanning staken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Koelen 10 - 20 min. en hoog leggen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Spier niet rekken, steunverband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Verwijs het slachtoffer naar de huisarts</a:t>
            </a:r>
            <a:endParaRPr dirty="0"/>
          </a:p>
        </p:txBody>
      </p:sp>
      <p:pic>
        <p:nvPicPr>
          <p:cNvPr id="1582" name="Google Shape;1582;p145" descr="Afbeelding met gras, boom, buiten, spo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8305" y="1137680"/>
            <a:ext cx="3089103" cy="4633654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p145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4" name="Google Shape;1584;p14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71E2983D-5C8C-B241-A92F-104C5262C00E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5.2 Spierscheur,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dirty="0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46"/>
          <p:cNvSpPr txBox="1"/>
          <p:nvPr/>
        </p:nvSpPr>
        <p:spPr>
          <a:xfrm>
            <a:off x="231967" y="1137681"/>
            <a:ext cx="9688490" cy="494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591" name="Google Shape;1591;p146"/>
          <p:cNvSpPr txBox="1"/>
          <p:nvPr/>
        </p:nvSpPr>
        <p:spPr>
          <a:xfrm>
            <a:off x="0" y="1780192"/>
            <a:ext cx="10750378" cy="42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164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Pijn</a:t>
            </a:r>
            <a:endParaRPr dirty="0"/>
          </a:p>
          <a:p>
            <a:pPr marL="0" marR="0" lvl="0" indent="0" algn="l" rtl="0">
              <a:lnSpc>
                <a:spcPct val="147164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Zwelling</a:t>
            </a:r>
            <a:endParaRPr dirty="0"/>
          </a:p>
          <a:p>
            <a:pPr marL="0" marR="0" lvl="0" indent="0" algn="l" rtl="0">
              <a:lnSpc>
                <a:spcPct val="147164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Kan getroffen lichaamsdeel niet of nauwelijks bewegen</a:t>
            </a:r>
            <a:endParaRPr dirty="0"/>
          </a:p>
          <a:p>
            <a:pPr marL="0" marR="0" lvl="0" indent="0" algn="l" rtl="0">
              <a:lnSpc>
                <a:spcPct val="147164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Soms abnormale stand</a:t>
            </a:r>
            <a:endParaRPr dirty="0"/>
          </a:p>
          <a:p>
            <a:pPr marL="0" marR="0" lvl="0" indent="0" algn="l" rtl="0">
              <a:lnSpc>
                <a:spcPct val="147164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Soms wond ter hoogte van de breuk (open botbreuk)</a:t>
            </a:r>
            <a:endParaRPr dirty="0"/>
          </a:p>
        </p:txBody>
      </p:sp>
      <p:sp>
        <p:nvSpPr>
          <p:cNvPr id="1592" name="Google Shape;1592;p14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14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9AB9F00-2FA9-8F41-B86B-944B69E1F38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5.3 Botbreuk, verschijnselen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46"/>
          <p:cNvSpPr txBox="1"/>
          <p:nvPr/>
        </p:nvSpPr>
        <p:spPr>
          <a:xfrm>
            <a:off x="231967" y="1137681"/>
            <a:ext cx="9688490" cy="494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591" name="Google Shape;1591;p146"/>
          <p:cNvSpPr txBox="1"/>
          <p:nvPr/>
        </p:nvSpPr>
        <p:spPr>
          <a:xfrm>
            <a:off x="0" y="1780192"/>
            <a:ext cx="11899708" cy="42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164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Houd getroffen lichaamsdeel onbeweeglijk</a:t>
            </a:r>
            <a:endParaRPr dirty="0"/>
          </a:p>
          <a:p>
            <a:pPr marL="0" marR="0" lvl="0" indent="0" algn="l" rtl="0">
              <a:lnSpc>
                <a:spcPct val="147164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Laat het slachtoffer met een gebroken been </a:t>
            </a: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gaan liggen</a:t>
            </a:r>
            <a:b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 hij dat wil</a:t>
            </a:r>
            <a:endParaRPr dirty="0"/>
          </a:p>
          <a:p>
            <a:pPr marL="0" marR="0" lvl="0" indent="0" algn="l" rtl="0">
              <a:lnSpc>
                <a:spcPct val="147164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Geef het gebroken lichaamsdeel steun</a:t>
            </a:r>
            <a:endParaRPr dirty="0"/>
          </a:p>
          <a:p>
            <a:pPr marL="0" marR="0" lvl="0" indent="0" algn="l" rtl="0">
              <a:lnSpc>
                <a:spcPct val="147164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Dek een open botbreuk steriel af</a:t>
            </a:r>
            <a:endParaRPr dirty="0"/>
          </a:p>
          <a:p>
            <a:pPr marL="0" marR="0" lvl="0" indent="0" algn="l" rtl="0">
              <a:lnSpc>
                <a:spcPct val="147164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592" name="Google Shape;1592;p14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14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9AB9F00-2FA9-8F41-B86B-944B69E1F38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5.3 Botbreuk,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  <p:pic>
        <p:nvPicPr>
          <p:cNvPr id="8" name="Google Shape;1601;p147" descr="Afbeelding met grond, persoon, buiten&#10;&#10;Automatisch gegenereerde beschrijving">
            <a:extLst>
              <a:ext uri="{FF2B5EF4-FFF2-40B4-BE49-F238E27FC236}">
                <a16:creationId xmlns:a16="http://schemas.microsoft.com/office/drawing/2014/main" id="{E931E6DA-2D4C-2D4E-B70E-108C1BDB0AD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3350" y="3705101"/>
            <a:ext cx="3433835" cy="22992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652427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46"/>
          <p:cNvSpPr txBox="1"/>
          <p:nvPr/>
        </p:nvSpPr>
        <p:spPr>
          <a:xfrm>
            <a:off x="231967" y="1137681"/>
            <a:ext cx="9688490" cy="494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591" name="Google Shape;1591;p146"/>
          <p:cNvSpPr txBox="1"/>
          <p:nvPr/>
        </p:nvSpPr>
        <p:spPr>
          <a:xfrm>
            <a:off x="0" y="1780192"/>
            <a:ext cx="10750378" cy="4241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Nek- of wervelbreuk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Gebroken rib, gebroken borstbeen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Gebroken heup, gebroken bekken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Gebroken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bovenbeen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Gebroken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sleutelbeen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Twijbreuk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Kaakletsel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592" name="Google Shape;1592;p14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14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9AB9F00-2FA9-8F41-B86B-944B69E1F38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5.3 Botbreuk, specifieke botbreuken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  <p:pic>
        <p:nvPicPr>
          <p:cNvPr id="9" name="Google Shape;1611;p148" descr="Afbeelding met boom, persoon, buiten&#10;&#10;Automatisch gegenereerde beschrijving">
            <a:extLst>
              <a:ext uri="{FF2B5EF4-FFF2-40B4-BE49-F238E27FC236}">
                <a16:creationId xmlns:a16="http://schemas.microsoft.com/office/drawing/2014/main" id="{34886915-A3C3-424A-9729-D0C5C93E76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8104" y="3006172"/>
            <a:ext cx="3989798" cy="2658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87015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32108" y="1953330"/>
            <a:ext cx="9688490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Hevige pijn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Abnormale stand van het gewricht (arm, been)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Het slachtoffer kan het lichaamsdeel niet bewegen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Soms zwelling en verkleuring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pic>
        <p:nvPicPr>
          <p:cNvPr id="1621" name="Google Shape;1621;p149"/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9503931" y="1724619"/>
            <a:ext cx="2022435" cy="2438819"/>
          </a:xfrm>
          <a:prstGeom prst="rect">
            <a:avLst/>
          </a:prstGeom>
          <a:noFill/>
          <a:ln>
            <a:noFill/>
          </a:ln>
        </p:spPr>
      </p:pic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 Ontwrichting, verschijnselen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51075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5"/>
          <p:cNvSpPr txBox="1">
            <a:spLocks noGrp="1"/>
          </p:cNvSpPr>
          <p:nvPr>
            <p:ph type="body" idx="4294967295"/>
          </p:nvPr>
        </p:nvSpPr>
        <p:spPr>
          <a:xfrm>
            <a:off x="371804" y="1282052"/>
            <a:ext cx="7487519" cy="459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1.1 Vitale functies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1.2 Volgorde van handelen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1.3 Gevaarlijke situatie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1.4 Actief (levensbedreigend) bloedverlies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1.5 Wervelletsel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309" name="Google Shape;309;p15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5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1" name="Google Shape;311;p1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 dirty="0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32109" y="1953330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Ga bij twijfel uit van het ergste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Laat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getroffen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deel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onbeweeglijk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houden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Bel 1-1-2 bij hevige pijn, ontwrichte enkel, knie of heup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Bel 1-1-2 bij bleke of blauwe huid ter hoogte van de ontwrichting</a:t>
            </a:r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Geef het slachtoffer niet te drinken of te eten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 Ontwrichting,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151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pic>
        <p:nvPicPr>
          <p:cNvPr id="1640" name="Google Shape;1640;p151" descr="Afbeelding met persoon, person, tennis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9154" y="2747961"/>
            <a:ext cx="3212353" cy="21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1" name="Google Shape;1641;p151" descr="Afbeelding met persoon, pers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53834" y="2744860"/>
            <a:ext cx="3212354" cy="218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Google Shape;1642;p151" descr="Afbeelding met persoon, person, tennis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1493" y="2744860"/>
            <a:ext cx="3212354" cy="21844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151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4" name="Google Shape;1644;p151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9" name="Google Shape;1299;p113">
            <a:extLst>
              <a:ext uri="{FF2B5EF4-FFF2-40B4-BE49-F238E27FC236}">
                <a16:creationId xmlns:a16="http://schemas.microsoft.com/office/drawing/2014/main" id="{B0219406-3582-C942-9BA6-59426FB7CDBD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5.5 Extra: aanleggen mitella (1)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Google Shape;1650;p152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pic>
        <p:nvPicPr>
          <p:cNvPr id="1652" name="Google Shape;1652;p152" descr="Afbeelding met persoon, pers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9500" y="2701510"/>
            <a:ext cx="3789324" cy="257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3" name="Google Shape;1653;p152" descr="Afbeelding met persoon, person, racket, buit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8811" y="2701510"/>
            <a:ext cx="3789325" cy="257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654" name="Google Shape;1654;p152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5. Bewegingsletsels</a:t>
            </a:r>
            <a:br>
              <a:rPr lang="nl-NL" sz="3600" b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5" name="Google Shape;1655;p15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8" name="Google Shape;1299;p113">
            <a:extLst>
              <a:ext uri="{FF2B5EF4-FFF2-40B4-BE49-F238E27FC236}">
                <a16:creationId xmlns:a16="http://schemas.microsoft.com/office/drawing/2014/main" id="{41B249D4-9995-3340-9281-6E34E510750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5.5 Extra: aanleggen mitella (2)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-364380" y="935786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777544" y="1134835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6.1. Inleiding</a:t>
            </a:r>
          </a:p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6.2  Vergiftiging van het spijsverteringskanaal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6.3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Vergiftiging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via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luchtwegen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6.4 Vergiftiging via de huid of de ogen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2447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248498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32109" y="1953330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Het in contact komen van het lichaam met schadelijke stoffen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Geeft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soms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ongemak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soms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levensbedreigend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6.1 Inleiding 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8358904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32109" y="1953330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Petroleumproducten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Bijtende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stoffen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bijtende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giftige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stoffen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 Vergiftiging via het spijsverteringsstelsel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3391316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32109" y="1953330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Petroleumproducten, verschijnselen</a:t>
            </a:r>
            <a:endParaRPr i="1" dirty="0"/>
          </a:p>
          <a:p>
            <a:pPr marR="0" lvl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Misselijkheid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overgeven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Irritatie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slijmvliezen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Later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kortademigheid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hoesten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koorts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longontsteking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Bewustzijnsstoornissen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 Vergiftiging via het spijsverteringsstelsel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0262989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32109" y="1953330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Bijtende stoffen, verschijnselen</a:t>
            </a:r>
            <a:endParaRPr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Chemische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verbranding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mond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slokdarm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Zwelling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lippen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tong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keel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Bloedbraken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Vergrote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verkleinde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pupillen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afwijkende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huidskleur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Buikkrampen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Bewustzijnsstoornissen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ademhalingsstoornissen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 Vergiftiging via het spijsverteringsstelsel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9158933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32109" y="1953330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Niet-bijtende giftige stoffen, verschijnselen</a:t>
            </a:r>
            <a:endParaRPr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Neusbloedingen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bloed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ophoesten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Misselijk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braken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Buikpijn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Vergrote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verkleinde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pupillen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Stoornissen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zenuwstelsel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Bewustzijnsstoornissen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ademhalingsstoornissen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 Vergiftiging via het spijsverteringsstelsel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814414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604554" y="1796314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Let op (eigen) veiligheid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Controleer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bewustzijn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ademhaling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Probeer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achterhalen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om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welke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stof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gaat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Laat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drinken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braken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Bel 1-1-2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stoornissen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vitale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functies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Bel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huisarts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er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stoornissen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vitale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functies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zijn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 Vergiftiging via het spijsverteringsstelsel,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52797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6"/>
          <p:cNvSpPr txBox="1">
            <a:spLocks noGrp="1"/>
          </p:cNvSpPr>
          <p:nvPr>
            <p:ph type="body" idx="4294967295"/>
          </p:nvPr>
        </p:nvSpPr>
        <p:spPr>
          <a:xfrm>
            <a:off x="371804" y="1294169"/>
            <a:ext cx="7487519" cy="459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85925" algn="l"/>
              </a:tabLst>
            </a:pPr>
            <a:r>
              <a:rPr lang="nl-NL" dirty="0"/>
              <a:t>	- </a:t>
            </a:r>
            <a:r>
              <a:rPr lang="nl-NL" dirty="0" err="1"/>
              <a:t>Airway</a:t>
            </a:r>
            <a:r>
              <a:rPr lang="nl-NL" dirty="0"/>
              <a:t> (luchtweg)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85925" algn="l"/>
              </a:tabLst>
            </a:pPr>
            <a:r>
              <a:rPr lang="nl-NL" b="1" dirty="0">
                <a:solidFill>
                  <a:srgbClr val="1E4E79"/>
                </a:solidFill>
              </a:rPr>
              <a:t>	- </a:t>
            </a:r>
            <a:r>
              <a:rPr lang="nl-NL" dirty="0" err="1"/>
              <a:t>Breathing</a:t>
            </a:r>
            <a:r>
              <a:rPr lang="nl-NL" dirty="0"/>
              <a:t> (ademhaling)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85925" algn="l"/>
              </a:tabLst>
            </a:pPr>
            <a:r>
              <a:rPr lang="nl-NL" dirty="0"/>
              <a:t>	- </a:t>
            </a:r>
            <a:r>
              <a:rPr lang="nl-NL" dirty="0" err="1"/>
              <a:t>Circulation</a:t>
            </a:r>
            <a:r>
              <a:rPr lang="nl-NL" dirty="0"/>
              <a:t> (bloedsomloop)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85925" algn="l"/>
              </a:tabLst>
            </a:pPr>
            <a:r>
              <a:rPr lang="nl-NL" dirty="0"/>
              <a:t>	- </a:t>
            </a:r>
            <a:r>
              <a:rPr lang="nl-NL" dirty="0" err="1"/>
              <a:t>Disability</a:t>
            </a:r>
            <a:r>
              <a:rPr lang="nl-NL" dirty="0"/>
              <a:t> (bewustzijn)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85925" algn="l"/>
              </a:tabLst>
            </a:pPr>
            <a:r>
              <a:rPr lang="nl-NL" dirty="0"/>
              <a:t>	- Exposure (omgeving)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318" name="Google Shape;318;p16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6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0" name="Google Shape;320;p1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DB94F08-ED10-0249-925C-A2676AF517D4}"/>
              </a:ext>
            </a:extLst>
          </p:cNvPr>
          <p:cNvSpPr/>
          <p:nvPr/>
        </p:nvSpPr>
        <p:spPr>
          <a:xfrm>
            <a:off x="1212261" y="1285805"/>
            <a:ext cx="693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1.1 Vitale functies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604554" y="1855949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Inademen vrijgekomen gassen bij brand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Inademen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gassen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die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vrijkomen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mengen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stoffen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Probeer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achterhalen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om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welke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stof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gaat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Let op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gevaar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jezelf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hulpverlening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Wacht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twijfel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op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professionele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hulpverlening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 Vergiftiging via de luchtwegen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35215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604554" y="1912848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Tranende ogen, keelpijn, hoesten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Irritatie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zwelling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slijmvliezen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mond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neus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keel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Overmatige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speekselvloed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Beschadiging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verbranding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luchtwegen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Brandend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gevoel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achter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borstbeen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Verstoring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vitale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functies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 Vergiftiging via de luchtwegen, verschijnselen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243314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604554" y="1444558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Let op eigen veiligheid, draag beschermde kleding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Vermijd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contact met door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ingeademde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stoffen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Haal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uit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gevaarlijke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omgeving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Laat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comfortabele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houding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aannemen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Verwijder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kleding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waarin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giftige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dampen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hangen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Controleer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vitale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functies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start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eventueel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reanimatie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Ga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beademen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vergiftiging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cyanide,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zwavelwaterstof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                         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fosforzuur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geef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alleen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compressies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 Vergiftiging via de luchtwegen, Eerste Hulp (1)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195473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604554" y="1444558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Eerste Hulp bij vergiftiging koolmonoxide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Let op eigen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veiligheid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zo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mogelijk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ramen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deuren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open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Bel 1-1-2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Haal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uit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ruimte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in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frisse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lucht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Controleer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vitale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functies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behandel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stoornissen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 Vergiftiging via de luchtwegen, Eerste Hulp (2)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69756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614493" y="1444558"/>
            <a:ext cx="12352606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sz="2786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Contact van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ogen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giftige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stoffen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Irritatie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beschadiging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blindheid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Soms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pas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uitwerking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na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meerdere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keren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contact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gehad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hebben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Soms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pas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na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dagen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klachten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6.4 Vergiftiging via de huid of de ogen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200442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604554" y="1267589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sz="2786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Vergiftiging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via de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huid</a:t>
            </a:r>
            <a:endParaRPr lang="en-US" sz="2786" i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Rode,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grauwe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witte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huid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jeuk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Zwelling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Blaarvorming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6.4 Vergiftiging via de huid of de ogen, verschijnselen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0354892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629079" y="1267589"/>
            <a:ext cx="12131674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sz="2786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Vergiftiging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via de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huid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Eerste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</a:t>
            </a:r>
            <a:endParaRPr lang="en-US" sz="2786" i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Let op eigen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veiligheid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kom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contact met het gif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Controleer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vitale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functies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Verwijder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alle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kleding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schoenen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wrijf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over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huid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minimaal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45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minuten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water,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   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onder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douche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Bel 1-1-2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6.4 Vergiftiging via de huid of de ogen, verschijnselen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9212055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604554" y="1267589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sz="2786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Bijtende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stoffen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de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ogen</a:t>
            </a:r>
            <a:endParaRPr lang="en-US" sz="2786" i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roodheid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tranende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ogen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Zichtstoornissen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Gevoel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dat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er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iets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zit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Trekkingen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oogspieren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6.4 Vergiftiging via de huid of de ogen, verschijnselen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904424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604554" y="1267589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sz="2786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Bijtende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stoffen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de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ogen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Eerste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</a:t>
            </a:r>
            <a:endParaRPr lang="en-US" sz="2786" i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Let of eigen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veiligheid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kom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vergif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contact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Laat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verbranding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contactlenzen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verwijderen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aangedane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overvloedig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water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langer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dan 15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minuten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6. Vergiftigingen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6.4 Vergiftiging via de huid of de ogen, verschijnselen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0776651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1001321" y="1267589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sz="2786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Elektricteit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is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vorm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energie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Stroom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ondervindt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minder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weerstand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stoffen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Stroom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neemt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weg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minste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weerstand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Rubber,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droog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hout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plastic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textiel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geleiden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Metaal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vocht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geleiden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goed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7. </a:t>
            </a:r>
            <a:r>
              <a:rPr lang="nl-NL" sz="3600" b="1" dirty="0" err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Elektricteitsletsels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Elektriciteitsletsel en bliksem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2478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7"/>
          <p:cNvSpPr txBox="1">
            <a:spLocks noGrp="1"/>
          </p:cNvSpPr>
          <p:nvPr>
            <p:ph type="body" idx="4294967295"/>
          </p:nvPr>
        </p:nvSpPr>
        <p:spPr>
          <a:xfrm>
            <a:off x="371804" y="1177264"/>
            <a:ext cx="7487519" cy="2676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508125" algn="l"/>
                <a:tab pos="1685925" algn="l"/>
              </a:tabLst>
            </a:pPr>
            <a:r>
              <a:rPr lang="nl-NL" dirty="0"/>
              <a:t>		- Levensbedreigende letsels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465263" algn="l"/>
                <a:tab pos="1685925" algn="l"/>
              </a:tabLst>
            </a:pPr>
            <a:r>
              <a:rPr lang="nl-NL" dirty="0"/>
              <a:t>	 	- Meerdere slachtoffers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327" name="Google Shape;327;p17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8" name="Google Shape;328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8839" y="1937027"/>
            <a:ext cx="4452624" cy="2983945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7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0" name="Google Shape;330;p1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842B92B-B050-5A4E-994F-91C0DF4697A8}"/>
              </a:ext>
            </a:extLst>
          </p:cNvPr>
          <p:cNvSpPr/>
          <p:nvPr/>
        </p:nvSpPr>
        <p:spPr>
          <a:xfrm>
            <a:off x="1212261" y="1285805"/>
            <a:ext cx="693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1.2 Volgorde van handelen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889697" y="1405967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- Spanning,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stroomsterkte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weerstand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Wisselstroom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gelijkstroom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Tijdsduur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contact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weg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stroom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door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lichaam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Vochtigheid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huid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Omgevingsfactoren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Geslacht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gewicht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leeftijd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conditie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7. </a:t>
            </a:r>
            <a:r>
              <a:rPr lang="nl-NL" sz="3600" b="1" dirty="0" err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Elektricteitsletsels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Elektriciteitsletsel en bliksem, schade afhankelijk van 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797337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889697" y="1267589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Brandwonden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meestal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ngangs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uitgangswond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Spierkramp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Hartritmestoornissen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Beschadigingen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vitale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organen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Botbreuken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door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spiertrekking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Beschadiging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zenuwen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bloedvaten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spieren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7. </a:t>
            </a:r>
            <a:r>
              <a:rPr lang="nl-NL" sz="3600" b="1" dirty="0" err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Elektricteitsletsels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Elektriciteitsletsel en bliksem, verschijnselen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885206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0" name="Google Shape;1620;p149"/>
          <p:cNvSpPr txBox="1"/>
          <p:nvPr/>
        </p:nvSpPr>
        <p:spPr>
          <a:xfrm>
            <a:off x="-927253" y="1267589"/>
            <a:ext cx="12174346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Let op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gevaar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jezelf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onder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stroom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aanraken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Onderbreek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stroom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zorg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eigen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isolatie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Controleer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vitale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functies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Start zo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nodig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reanimatie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Verzorg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brandwonden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Zorg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elektriciteitsletsels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altijd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professionele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7. </a:t>
            </a:r>
            <a:r>
              <a:rPr lang="nl-NL" sz="3600" b="1" dirty="0" err="1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Elektricteitsletsels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299;p113">
            <a:extLst>
              <a:ext uri="{FF2B5EF4-FFF2-40B4-BE49-F238E27FC236}">
                <a16:creationId xmlns:a16="http://schemas.microsoft.com/office/drawing/2014/main" id="{470F466B-269C-A045-9F7F-631EE34CC7F4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Elektriciteitsletsel en bliksem,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995901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231967" y="1792361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10" name="Google Shape;1620;p149">
            <a:extLst>
              <a:ext uri="{FF2B5EF4-FFF2-40B4-BE49-F238E27FC236}">
                <a16:creationId xmlns:a16="http://schemas.microsoft.com/office/drawing/2014/main" id="{C97D5EB3-279F-B84F-B9CE-76A0FAB8AE86}"/>
              </a:ext>
            </a:extLst>
          </p:cNvPr>
          <p:cNvSpPr txBox="1"/>
          <p:nvPr/>
        </p:nvSpPr>
        <p:spPr>
          <a:xfrm>
            <a:off x="-777544" y="1134835"/>
            <a:ext cx="11931817" cy="396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8.1 Oogletsel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8.2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Oorletsel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8.3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Neusletsel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8.4 Gebit</a:t>
            </a:r>
            <a:endParaRPr dirty="0"/>
          </a:p>
          <a:p>
            <a:pPr marL="0" marR="0" lvl="0" indent="0" algn="l" rtl="0">
              <a:lnSpc>
                <a:spcPct val="150753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7655211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17434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Vuiltje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zand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vliegje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Blauw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/stomp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oogletsel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Doordringend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oogletsel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Lasoog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Chemische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verbranding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vuurwerk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Bevroren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ogen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8.1 Oogletsel, mogelijke vormen en oorzaken</a:t>
            </a:r>
            <a:endParaRPr lang="nl-NL" b="1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29837734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796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Vuiltje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het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b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                    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Oogleden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elkaar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tekken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796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Object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verwijderen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steriel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gaasje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796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9" name="Google Shape;1299;p113">
            <a:extLst>
              <a:ext uri="{FF2B5EF4-FFF2-40B4-BE49-F238E27FC236}">
                <a16:creationId xmlns:a16="http://schemas.microsoft.com/office/drawing/2014/main" id="{2C19BEC0-960B-E24A-959B-B3A62AD9AA16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8.1 Oogletsel, Eerste Hulp (1)</a:t>
            </a:r>
            <a:endParaRPr lang="nl-NL" b="1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22985332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796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Blauw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b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                    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omgeving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zelf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796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    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oogbeschadigingen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zichtproblemen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dubbelzien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      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hevige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verdenking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oogkasbreuk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schakel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         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professionele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796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9" name="Google Shape;1299;p113">
            <a:extLst>
              <a:ext uri="{FF2B5EF4-FFF2-40B4-BE49-F238E27FC236}">
                <a16:creationId xmlns:a16="http://schemas.microsoft.com/office/drawing/2014/main" id="{2C19BEC0-960B-E24A-959B-B3A62AD9AA16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8.1 Oogletsel, Eerste Hulp (2)</a:t>
            </a:r>
            <a:endParaRPr lang="nl-NL" b="1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1408401230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399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Doordringend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letsel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het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b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                    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Voorwerp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verwijderen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971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Laat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wrijven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971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afdekken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raken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971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Neem contact met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huisarts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op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971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9" name="Google Shape;1299;p113">
            <a:extLst>
              <a:ext uri="{FF2B5EF4-FFF2-40B4-BE49-F238E27FC236}">
                <a16:creationId xmlns:a16="http://schemas.microsoft.com/office/drawing/2014/main" id="{2C19BEC0-960B-E24A-959B-B3A62AD9AA16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8.1 Oogletsel, Eerste Hulp (3)</a:t>
            </a:r>
            <a:endParaRPr lang="nl-NL" b="1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359283954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439988" algn="l"/>
                <a:tab pos="2528888" algn="l"/>
                <a:tab pos="28368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Lasoog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Beschadiging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hoornvlies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stekende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bel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huisarts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439988" algn="l"/>
                <a:tab pos="27479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8.1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Oogletsel, Eerste Hulp (4) 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8747706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4399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 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Chemische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stof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of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verbranding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het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endParaRPr lang="en-US" sz="2786" i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797175" algn="l"/>
                <a:tab pos="28860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/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langer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dan 15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minuten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797175" algn="l"/>
                <a:tab pos="3016250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Zorg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professionele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  <a:tab pos="24399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8.1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Oogletsel, Eerste Hulp (5) 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90483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"/>
          <p:cNvSpPr txBox="1">
            <a:spLocks noGrp="1"/>
          </p:cNvSpPr>
          <p:nvPr>
            <p:ph type="body" idx="4294967295"/>
          </p:nvPr>
        </p:nvSpPr>
        <p:spPr>
          <a:xfrm>
            <a:off x="277674" y="1158978"/>
            <a:ext cx="7487519" cy="3791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877888" algn="l"/>
                <a:tab pos="1465263" algn="l"/>
                <a:tab pos="1685925" algn="l"/>
              </a:tabLst>
            </a:pPr>
            <a:r>
              <a:rPr lang="nl-NL" b="1" dirty="0"/>
              <a:t>	</a:t>
            </a:r>
            <a:br>
              <a:rPr lang="nl-NL" dirty="0"/>
            </a:br>
            <a:r>
              <a:rPr lang="nl-NL" dirty="0"/>
              <a:t>			- Slachtoffer verplaatsen 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465263" algn="l"/>
                <a:tab pos="1635125" algn="l"/>
              </a:tabLst>
            </a:pPr>
            <a:r>
              <a:rPr lang="nl-NL" dirty="0"/>
              <a:t>		- Ondersteunen slachtoffer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465263" algn="l"/>
                <a:tab pos="1635125" algn="l"/>
              </a:tabLst>
            </a:pPr>
            <a:r>
              <a:rPr lang="nl-NL" dirty="0"/>
              <a:t>		- Braken bij rugligging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336" name="Google Shape;336;p18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1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Google Shape;329;p17">
            <a:extLst>
              <a:ext uri="{FF2B5EF4-FFF2-40B4-BE49-F238E27FC236}">
                <a16:creationId xmlns:a16="http://schemas.microsoft.com/office/drawing/2014/main" id="{DD7D01E1-F634-DE43-8B31-763887C04561}"/>
              </a:ext>
            </a:extLst>
          </p:cNvPr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132EEA5-EA7B-4B41-94D1-105996843300}"/>
              </a:ext>
            </a:extLst>
          </p:cNvPr>
          <p:cNvSpPr/>
          <p:nvPr/>
        </p:nvSpPr>
        <p:spPr>
          <a:xfrm>
            <a:off x="1212261" y="1285805"/>
            <a:ext cx="693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1.3 Gevaarlijke situatie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796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Bevroren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ogen</a:t>
            </a:r>
            <a:endParaRPr lang="en-US" sz="2786" i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528888" algn="l"/>
                <a:tab pos="2836863" algn="l"/>
              </a:tabLst>
            </a:pP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armte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rust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528888" algn="l"/>
                <a:tab pos="28368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wazig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zien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neem contact op met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dehuisarts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796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8.1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Oogletsel, Eerste Hulp (6) 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72897186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4399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Voorwerp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het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oor</a:t>
            </a:r>
            <a:endParaRPr lang="en-US" sz="2786" i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7971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Laat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huisarts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voorwerp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verwijderen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7971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Druppel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lauw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water in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er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insekt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zit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4399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Oorletsels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104074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4399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Gescheurd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trommelvlies</a:t>
            </a:r>
            <a:endParaRPr lang="en-US" sz="2786" i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886075" algn="l"/>
              </a:tabLst>
            </a:pP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              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Door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drukveranderingen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klap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tegen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hoofd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8860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Klachten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oorzuizen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gehoorverlies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coördinatiestoornissen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8860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Bedek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zorg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profesionele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  <a:tab pos="24399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Oorletsels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0498366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4399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Oorpijn</a:t>
            </a:r>
            <a:endParaRPr lang="en-US" sz="2786" i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8368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Kan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ontstaan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tijdens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vliegen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onder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water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zwemmen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8368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‘Klaar’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neus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laat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slikken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Oorletsels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6655673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399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Voorwerp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de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neus</a:t>
            </a:r>
            <a:endParaRPr lang="en-US" sz="2786" i="1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971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Snuit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neus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vrij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neusgat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dicht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971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Lukt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dit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laat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huisarts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voorwerp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verwijderen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8.3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Neusletsel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64310571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907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Bloedneus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(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spontaan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)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082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Laat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stevig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snuiten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082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voorover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schrijfhouding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082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Knijp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neus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10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minuten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dicht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net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boven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neusvleugels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  <a:tab pos="27479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8.3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Neusletsel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739813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796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Bloedneus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(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na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klap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ongeval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of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als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gevolg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ander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letsel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)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97175" algn="l"/>
              </a:tabLst>
            </a:pP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neus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laten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snuiten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971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Laat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arts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letsel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beoordelen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971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8.3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Neusletsel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218709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door de lip</a:t>
            </a:r>
            <a:b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Zoek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op,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pak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alleen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kroon vast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melk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plaats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voorzichtig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terug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Lukt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dit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bewaar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wangzak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in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melk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fysiologische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            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zoutoplossing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Doe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gaasje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tussen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laat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op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elkaar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                           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klemmen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                    - Ga met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naar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tandarts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7479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8.4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Gebit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420249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Uitgeslagen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</a:t>
            </a:r>
            <a:b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melk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plaats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voorzichtig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terug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Lukt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dit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bewaar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wangzak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in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melk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fysiologische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            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zoutoplossing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Doe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gaasje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tussen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laat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op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elkaar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                           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klemmen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                    - Ga met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naar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tandarts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7479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8.4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Gebit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548720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" name="Google Shape;1619;p149"/>
          <p:cNvSpPr txBox="1"/>
          <p:nvPr/>
        </p:nvSpPr>
        <p:spPr>
          <a:xfrm>
            <a:off x="120343" y="1744858"/>
            <a:ext cx="9688490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sp>
        <p:nvSpPr>
          <p:cNvPr id="7" name="Google Shape;1620;p149">
            <a:extLst>
              <a:ext uri="{FF2B5EF4-FFF2-40B4-BE49-F238E27FC236}">
                <a16:creationId xmlns:a16="http://schemas.microsoft.com/office/drawing/2014/main" id="{AADF3784-7A5A-1141-9462-54774E0B5E73}"/>
              </a:ext>
            </a:extLst>
          </p:cNvPr>
          <p:cNvSpPr txBox="1"/>
          <p:nvPr/>
        </p:nvSpPr>
        <p:spPr>
          <a:xfrm>
            <a:off x="-857680" y="1137679"/>
            <a:ext cx="12565976" cy="571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22621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Kiespijn</a:t>
            </a:r>
            <a: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  <a:br>
              <a:rPr lang="en-US" sz="2786" i="1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Kloppende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hevige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kiespijn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duidt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op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ontsteking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Adviseer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naar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tandarts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gaan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Verzacht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leg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koud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kompres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op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pijnlijke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kant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  <a:tab pos="27479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262188" algn="l"/>
              </a:tabLst>
            </a:pP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622" name="Google Shape;1622;p14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9C7A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  <a:t>8. Overige letsels</a:t>
            </a:r>
            <a:br>
              <a:rPr lang="nl-NL" sz="3600" b="1" dirty="0">
                <a:solidFill>
                  <a:srgbClr val="309C7A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309C7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3" name="Google Shape;1623;p1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966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Deel C  </a:t>
            </a: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Overige letsels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14C982D4-1122-6047-9473-CF8E357A4DC0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8.4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Gebit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40800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9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19" descr="Afbeelding met boom, buiten, persoon, jong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3541" y="2323880"/>
            <a:ext cx="3842915" cy="256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9" descr="Afbeelding met gras, buiten, boom, veld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5228" y="2323880"/>
            <a:ext cx="3844314" cy="256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9"/>
          <p:cNvSpPr/>
          <p:nvPr/>
        </p:nvSpPr>
        <p:spPr>
          <a:xfrm>
            <a:off x="1293541" y="5302221"/>
            <a:ext cx="958128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 verplaatsen 		Ondersteunen slachtoffer</a:t>
            </a:r>
            <a:endParaRPr dirty="0"/>
          </a:p>
        </p:txBody>
      </p:sp>
      <p:sp>
        <p:nvSpPr>
          <p:cNvPr id="348" name="Google Shape;348;p19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9" name="Google Shape;349;p1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06C2B963-73E2-E34E-BA0B-F8F35C3E4EEA}"/>
              </a:ext>
            </a:extLst>
          </p:cNvPr>
          <p:cNvSpPr/>
          <p:nvPr/>
        </p:nvSpPr>
        <p:spPr>
          <a:xfrm>
            <a:off x="1212261" y="1285805"/>
            <a:ext cx="693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1.3 Gevaarlijke situatie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153"/>
          <p:cNvSpPr/>
          <p:nvPr/>
        </p:nvSpPr>
        <p:spPr>
          <a:xfrm>
            <a:off x="-1" y="16967"/>
            <a:ext cx="6065838" cy="6824067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121275" tIns="121275" rIns="121275" bIns="121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1" name="Google Shape;1661;p153"/>
          <p:cNvSpPr txBox="1"/>
          <p:nvPr/>
        </p:nvSpPr>
        <p:spPr>
          <a:xfrm>
            <a:off x="562237" y="582754"/>
            <a:ext cx="5083522" cy="4620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275" tIns="121275" rIns="121275" bIns="12127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</a:t>
            </a: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 sz="4378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 Kleine ongevallen</a:t>
            </a:r>
            <a:endParaRPr sz="28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2 Ziekteverschijnselen</a:t>
            </a:r>
            <a:endParaRPr sz="28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92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62" name="Google Shape;1662;p153" descr="Afbeelding met gras, buiten,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5836" y="16965"/>
            <a:ext cx="6647521" cy="682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Google Shape;1663;p15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5322" y="2818291"/>
            <a:ext cx="7151540" cy="402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154"/>
          <p:cNvSpPr txBox="1"/>
          <p:nvPr/>
        </p:nvSpPr>
        <p:spPr>
          <a:xfrm>
            <a:off x="-826295" y="1184564"/>
            <a:ext cx="11870575" cy="5024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1.1 Inleiding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1.2 Allergische reacties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1.3 Insectenbeten  en -steken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1.4 Tekenbeten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1.5 Steken van zeedieren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1.6 Slangenbeten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	1.7 Irritatie eikenprocessierups 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	1.8 Honden- en kattenbeten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1.9 Spinnenbeten</a:t>
            </a:r>
            <a:endParaRPr dirty="0"/>
          </a:p>
        </p:txBody>
      </p:sp>
      <p:sp>
        <p:nvSpPr>
          <p:cNvPr id="1670" name="Google Shape;1670;p154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br>
              <a:rPr lang="nl-NL" sz="3600" b="1" dirty="0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00A8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1" name="Google Shape;1671;p15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" name="Google Shape;1676;p155"/>
          <p:cNvSpPr txBox="1"/>
          <p:nvPr/>
        </p:nvSpPr>
        <p:spPr>
          <a:xfrm>
            <a:off x="34109" y="1262431"/>
            <a:ext cx="11870575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Steken en beten van dieren kunnen problemen opleveren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Overzicht zelf behandelen/professionele hulp inschakelen</a:t>
            </a:r>
            <a:endParaRPr dirty="0"/>
          </a:p>
        </p:txBody>
      </p:sp>
      <p:sp>
        <p:nvSpPr>
          <p:cNvPr id="1677" name="Google Shape;1677;p155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pic>
        <p:nvPicPr>
          <p:cNvPr id="1678" name="Google Shape;1678;p155" descr="Afbeelding met insec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0545" y="3981827"/>
            <a:ext cx="2734886" cy="1908722"/>
          </a:xfrm>
          <a:prstGeom prst="rect">
            <a:avLst/>
          </a:prstGeom>
          <a:noFill/>
          <a:ln>
            <a:noFill/>
          </a:ln>
        </p:spPr>
      </p:pic>
      <p:sp>
        <p:nvSpPr>
          <p:cNvPr id="1679" name="Google Shape;1679;p15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E1080DB2-3D6F-274E-B0D8-3AF1BBFE9CD5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1.1. Inleiding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859079" y="1229612"/>
            <a:ext cx="11870575" cy="4239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Overgevoelige reacties op geneesmiddelen, voedingsmiddelen,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     insectensteken of -beten, of contact met de huid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Hooikoorts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Contactallergie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Anafylactische shock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 Allergische reacties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7"/>
            <a:ext cx="11870575" cy="4239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	</a:t>
            </a:r>
            <a:br>
              <a:rPr lang="nl-NL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nl-NL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1108075" algn="l"/>
                <a:tab pos="66627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	   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Injectie van (gif)stoffen in de huid </a:t>
            </a:r>
          </a:p>
          <a:p>
            <a:pPr marL="0" indent="0">
              <a:buNone/>
              <a:tabLst>
                <a:tab pos="18129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Wesp, bij, hommel</a:t>
            </a:r>
          </a:p>
          <a:p>
            <a:pPr marL="0" indent="0">
              <a:buNone/>
              <a:tabLst>
                <a:tab pos="18129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Mier, vlo</a:t>
            </a:r>
          </a:p>
          <a:p>
            <a:pPr>
              <a:buNone/>
              <a:tabLst>
                <a:tab pos="747713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     	- Overdracht van bacteriën, virussen of parasieten</a:t>
            </a:r>
          </a:p>
          <a:p>
            <a:pPr marL="454025" lvl="1" indent="0">
              <a:buNone/>
              <a:tabLst>
                <a:tab pos="17732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Muggen (malaria, gele koorts, dengue, </a:t>
            </a:r>
            <a:r>
              <a:rPr lang="nl-N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Zika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4025" lvl="1" indent="0">
              <a:buNone/>
              <a:tabLst>
                <a:tab pos="17732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Teken (Lyme)</a:t>
            </a:r>
          </a:p>
          <a:p>
            <a:pPr marL="454025" lvl="1" indent="0">
              <a:buNone/>
              <a:tabLst>
                <a:tab pos="17732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Hond, vleermuis (hondsdolheid)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Insectenbeten en -steken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9832696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7"/>
            <a:ext cx="11870575" cy="4239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Wesp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/>
              <a:t>				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Kan meerdere keren steken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Verwijder eventueel achtergebleven angel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Verminder pijn en jeuk met jeukstillende crème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Koel een ontstane zwelling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Insectenbeten en -steken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0839324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7"/>
            <a:ext cx="11870575" cy="4239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Bij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/>
              <a:t>				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Angel van honingbij heeft weerhaakjes, blijft achter in de huid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Verwijder achtergebleven angel met </a:t>
            </a:r>
            <a:r>
              <a:rPr lang="nl-N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gifzakje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 voorzichtig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Verminder pijn en jeuk met jeukstillende crème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Koel een ontstane zwelling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Insectenbeten en -steken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35E7912-7D37-1C4D-B15A-D407748420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7788" y="4342227"/>
            <a:ext cx="2223898" cy="148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293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Hommel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/>
              <a:t>				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(Soort) grote sterke behaarde bij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Steekt zelden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Verwijder achtergebleven angel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Verminder pijn en jeuk met jeukstillende crème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Koel tegen pijnklachten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Insectenbeten en -steken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43662189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Mier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/>
              <a:t>				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Jeukende rode vlekjes en stekende, brandende pijn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Huid wordt rood en zwelt op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Verminder pijn en jeuk met jeukstillende crème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Koel tegen pijnklachten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Krabben geeft zwellingen en toename klachten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Insectenbeten en -steken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  <p:pic>
        <p:nvPicPr>
          <p:cNvPr id="7" name="Afbeelding 6" descr="Afbeelding met insect&#10;&#10;Automatisch gegenereerde beschrijving">
            <a:extLst>
              <a:ext uri="{FF2B5EF4-FFF2-40B4-BE49-F238E27FC236}">
                <a16:creationId xmlns:a16="http://schemas.microsoft.com/office/drawing/2014/main" id="{4776ED12-EB20-1648-BE52-9555D55EA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887221" y="3752240"/>
            <a:ext cx="1529397" cy="214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52000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Mug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/>
              <a:t>				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Steekt niet, maar bijt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Muggen hebben bloed nodig voor hun eieren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Rode, jeukende bulten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Beet kan parasieten of virussen overbrengen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Verminder pijn en jeuk met koelen en pijnstillende crème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Insectenbeten en -steken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2061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571" y="16967"/>
            <a:ext cx="512103" cy="136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571" y="1381780"/>
            <a:ext cx="512103" cy="136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571" y="2746594"/>
            <a:ext cx="512103" cy="136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9571" y="4111406"/>
            <a:ext cx="512103" cy="1364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19569" y="5476219"/>
            <a:ext cx="512105" cy="138178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"/>
          <p:cNvSpPr txBox="1"/>
          <p:nvPr/>
        </p:nvSpPr>
        <p:spPr>
          <a:xfrm>
            <a:off x="1607008" y="676155"/>
            <a:ext cx="9547326" cy="6346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275" tIns="121275" rIns="121275" bIns="121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Deze presentatie is onderdeel van het lesmateriaal bij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2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EHBO Leren &amp; Doen</a:t>
            </a:r>
            <a:endParaRPr sz="3200" b="1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7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Het is toegestaan om deze presentatie te bewerken ten behoeve van het onderwijs in het verlenen van Eerste Hulp.</a:t>
            </a:r>
            <a:endParaRPr sz="1800" b="1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Het is niet toegestaan om de inhoud van de presentatie (tekst, afbeeldingen, logo’s) </a:t>
            </a:r>
            <a:endParaRPr sz="1800" b="1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openbaar te maken in welke vorm dan ook zonder schriftelijke toestemming van de uitgever.</a:t>
            </a:r>
            <a:endParaRPr sz="1800" b="1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Houd de website in de gaten voor updates van deze presentatie en andere lesmaterialen.</a:t>
            </a:r>
            <a:endParaRPr sz="1800" b="1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www.ehbolerenendoen.nl</a:t>
            </a:r>
            <a:endParaRPr sz="1800" b="1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90" b="1">
              <a:solidFill>
                <a:srgbClr val="3061AD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27">
              <a:solidFill>
                <a:srgbClr val="EE3346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9">
              <a:solidFill>
                <a:srgbClr val="3061AD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9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459">
                <a:solidFill>
                  <a:srgbClr val="3061AD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</a:t>
            </a:r>
            <a:endParaRPr sz="1459">
              <a:solidFill>
                <a:srgbClr val="3061AD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pic>
        <p:nvPicPr>
          <p:cNvPr id="193" name="Google Shape;193;p2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7363" y="5670919"/>
            <a:ext cx="2143442" cy="50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"/>
          <p:cNvSpPr txBox="1">
            <a:spLocks noGrp="1"/>
          </p:cNvSpPr>
          <p:nvPr>
            <p:ph type="body" idx="4294967295"/>
          </p:nvPr>
        </p:nvSpPr>
        <p:spPr>
          <a:xfrm>
            <a:off x="343055" y="1090296"/>
            <a:ext cx="10463570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355" name="Google Shape;355;p20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20" descr="Afbeelding met persoon, vloer, kind, jong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435" y="2348013"/>
            <a:ext cx="3158031" cy="2104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0" descr="Afbeelding met persoon, grond, vloer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8207" y="2376323"/>
            <a:ext cx="3158170" cy="210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0" descr="Afbeelding met persoon, kind, atletiekwedstrijd, jonge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6821" y="2376323"/>
            <a:ext cx="3158031" cy="210535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0"/>
          <p:cNvSpPr/>
          <p:nvPr/>
        </p:nvSpPr>
        <p:spPr>
          <a:xfrm>
            <a:off x="1694985" y="4806047"/>
            <a:ext cx="91116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 verplaatsen, noodvervoersgreep van Rautek (1) </a:t>
            </a:r>
            <a:endParaRPr/>
          </a:p>
        </p:txBody>
      </p:sp>
      <p:sp>
        <p:nvSpPr>
          <p:cNvPr id="360" name="Google Shape;360;p20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1" name="Google Shape;361;p2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58356D9A-FBA0-0F4B-BBD2-221B5A70FA7F}"/>
              </a:ext>
            </a:extLst>
          </p:cNvPr>
          <p:cNvSpPr/>
          <p:nvPr/>
        </p:nvSpPr>
        <p:spPr>
          <a:xfrm>
            <a:off x="1212261" y="1285805"/>
            <a:ext cx="693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1.3 Gevaarlijke situatie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Mug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/>
              <a:t>				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Steekt niet, maar bijt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Muggen hebben bloed nodig voor hun eieren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Rode, jeukende bulten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Beet kan parasieten of virussen overbrengen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Verminder pijn en jeuk met koelen en pijnstillende crème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Insectenbeten en -steken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2652150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Vlo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/>
              <a:t>				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- Steekt niet, maar bijt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Vlooien hebben bloed nodig voor hun eieren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Achtergebleven speeksel van vlo geeft jeuk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Rode ronde vlekjes, in het midden een puntje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- Smeer de plek in met verdunde azijn tegen de jeuk</a:t>
            </a:r>
          </a:p>
          <a:p>
            <a:pPr>
              <a:lnSpc>
                <a:spcPct val="150000"/>
              </a:lnSpc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Insectenbeten en -steken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3587711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Klein, bruinzwart, spinachtig, kruipend insect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Teken leven van bloed van mens en/of dier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Vooral actief tussen maart en november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Bij het bloed zuigen zwellen teken op tot grootte erwt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Beet niet altijd voelbaar door inspuiten van verdovende stof</a:t>
            </a:r>
            <a:endParaRPr lang="nl-NL" sz="2800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 Tekenbeten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420610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Verwijder de teek zo snel mogelijk met een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tekenverwijderaar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Pak de teek zo dicht mogelijk bij de huid vast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Knijp hierbij niet in het lijfje van de teek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Noteer datum en priklocatie van de teek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Maak foto’s</a:t>
            </a:r>
            <a:endParaRPr lang="nl-NL" sz="2800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 Tekenbeten, Eerste Hulp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  <p:pic>
        <p:nvPicPr>
          <p:cNvPr id="7" name="Google Shape;1754;p165" descr="Afbeelding met geleedpotige, ongewerveld, acarina&#10;&#10;Automatisch gegenereerde beschrijving">
            <a:extLst>
              <a:ext uri="{FF2B5EF4-FFF2-40B4-BE49-F238E27FC236}">
                <a16:creationId xmlns:a16="http://schemas.microsoft.com/office/drawing/2014/main" id="{5FCC0F01-7A5C-6147-8531-8132098494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753" y="3845859"/>
            <a:ext cx="2976933" cy="1870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883523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Rode plek rondom de beet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Gewrichtsklachten, verlammingen, onbegrepen ziekteklachten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Verminderde eetlust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Dubbelzien, scheef gezicht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Onduidelijke pijn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Tintelingen of minder kracht in arm en/of been</a:t>
            </a:r>
            <a:endParaRPr lang="nl-NL" sz="2800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 Tekenbeten, contact met huisarts bij: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6781776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Kwallensteken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/>
              <a:t>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Spoelen aan de Noordzeekust aan, ongevaarlijke kwallen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Steek geeft zwelling, jeuk, pijn en blaren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Verschijnselen verdwijnen na 15 min. tot enkele uren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Dompel 20 - 30 minuten in water van max. 45 ˚C 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Geen warm water bij de hand: koel met zeewater of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coldpack</a:t>
            </a:r>
            <a:endParaRPr lang="nl-NL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Koel en spoel niet met zoet water 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Steken van zeedieren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317309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Pietermansteken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/>
              <a:t>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Zoutwatervis, graaft zich overdag in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Rugvin heeft giftige doorns, steekt uit boven het zand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Niet dodelijk, wel zeer pijnlijk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Zwelling, roodheid, buikpijn, misselijkheid, braken, stijfheid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Soms hartklachten, stoornissen ademhaling en bewustzijn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Steken van zeedieren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0773922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Pietermansteken, Eerste Hulp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/>
              <a:t>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Dompel in water van 39 - 45 ˚C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Zo heet als het slachtoffer het kan verdragen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Heet water breekt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pietermangif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af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Let op infecties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Let op allergische reacties en shock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Steken van zeedieren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1999852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22338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800" dirty="0"/>
              <a:t>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Nederland: gladde slang, ringslang en adder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Adder is giftig, maar niet dodelijk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Bel 1-1-2 bij een beet en geef zoveel mogelijk informatie door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Probeer de slang niet te vangen, maar onthoud het uiterlijk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Niet bewegen, niet uitzuigen, verwijder sieraden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1.6 Slangenbeten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6518453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71550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dirty="0"/>
              <a:t>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Rups van de nachtvlinder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Contact met brandhaartjes geven jeuk en uitslag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Bij inademen ontstaan ontstekingen van de slijmvliezen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Verwijder de haartjes met plakband/kleefpleister van de huid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Spoel de ogen, was de kleding (60 ˚C)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Neem contact op met de huisarts bij ernstige klachten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Irritatie door eikenprocessierups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48345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"/>
          <p:cNvSpPr txBox="1">
            <a:spLocks noGrp="1"/>
          </p:cNvSpPr>
          <p:nvPr>
            <p:ph type="body" idx="4294967295"/>
          </p:nvPr>
        </p:nvSpPr>
        <p:spPr>
          <a:xfrm>
            <a:off x="263903" y="1092571"/>
            <a:ext cx="10463570" cy="5147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367" name="Google Shape;367;p21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21" descr="Afbeelding met persoon, gron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4506" y="2390911"/>
            <a:ext cx="3113237" cy="207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1" descr="Afbeelding met grond, persoon, kind, weg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5545" y="2390911"/>
            <a:ext cx="3113237" cy="2076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1" descr="Afbeelding met buiten, grond, boom, weg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26584" y="2390911"/>
            <a:ext cx="3115229" cy="2076178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1"/>
          <p:cNvSpPr/>
          <p:nvPr/>
        </p:nvSpPr>
        <p:spPr>
          <a:xfrm>
            <a:off x="1611701" y="4791389"/>
            <a:ext cx="91157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 verplaatsen, noodvervoersgreep van Rautek (2)</a:t>
            </a:r>
            <a:endParaRPr/>
          </a:p>
        </p:txBody>
      </p:sp>
      <p:sp>
        <p:nvSpPr>
          <p:cNvPr id="372" name="Google Shape;372;p21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3" name="Google Shape;373;p21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6C0085F2-566E-3441-9BFB-DE21FDE6777A}"/>
              </a:ext>
            </a:extLst>
          </p:cNvPr>
          <p:cNvSpPr/>
          <p:nvPr/>
        </p:nvSpPr>
        <p:spPr>
          <a:xfrm>
            <a:off x="1212261" y="1285805"/>
            <a:ext cx="693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1.3 Gevaarlijke situatie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922338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dirty="0"/>
              <a:t>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Bij diepe beten schade aan huid, weke delen, botten, pezen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Hondsdolheidsbesmetting zeldzaam in Nederland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Spoel de bijtwonden met veel lauw water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Dek de wonden steriel af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Verwijs het slachtoffer naar de huisarts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1.8 Honden- en kattenbeten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1911966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p156"/>
          <p:cNvSpPr txBox="1"/>
          <p:nvPr/>
        </p:nvSpPr>
        <p:spPr>
          <a:xfrm>
            <a:off x="1101126" y="1181586"/>
            <a:ext cx="11870575" cy="46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>
              <a:buClr>
                <a:schemeClr val="accent1">
                  <a:lumMod val="50000"/>
                </a:schemeClr>
              </a:buClr>
              <a:tabLst>
                <a:tab pos="523875" algn="l"/>
                <a:tab pos="612775" algn="l"/>
                <a:tab pos="881063" algn="l"/>
                <a:tab pos="1147763" algn="l"/>
                <a:tab pos="66627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dirty="0"/>
              <a:t>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Nederland kent geen inheemse giftige spinnen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Grote oeverspin, rood-witte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celspin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beet niet gevaarlijk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In bananendozen: zwarte weduwe, beet is dodelijk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Braziliaanse zwerfspin of bananenspin is de giftigste ter wereld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Schakel huisarts in bij beet giftige spin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6" name="Google Shape;1686;p156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1. Kleine ongevallen</a:t>
            </a:r>
            <a:endParaRPr/>
          </a:p>
        </p:txBody>
      </p:sp>
      <p:sp>
        <p:nvSpPr>
          <p:cNvPr id="1687" name="Google Shape;1687;p1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6" name="Google Shape;1299;p113">
            <a:extLst>
              <a:ext uri="{FF2B5EF4-FFF2-40B4-BE49-F238E27FC236}">
                <a16:creationId xmlns:a16="http://schemas.microsoft.com/office/drawing/2014/main" id="{8A56A3A9-855C-D14E-8180-107792301B22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1.9 Spinnenbeten</a:t>
            </a:r>
            <a:endParaRPr lang="nl-NL"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47939910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74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2. Ziekteverschijnselen</a:t>
            </a:r>
            <a:endParaRPr/>
          </a:p>
        </p:txBody>
      </p:sp>
      <p:sp>
        <p:nvSpPr>
          <p:cNvPr id="1818" name="Google Shape;1818;p174"/>
          <p:cNvSpPr txBox="1"/>
          <p:nvPr/>
        </p:nvSpPr>
        <p:spPr>
          <a:xfrm>
            <a:off x="130549" y="1744858"/>
            <a:ext cx="11870575" cy="478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2.1 Koorts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2.2 Hoofdpijn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2.3 Buikpijn</a:t>
            </a:r>
            <a:endParaRPr dirty="0"/>
          </a:p>
        </p:txBody>
      </p:sp>
      <p:sp>
        <p:nvSpPr>
          <p:cNvPr id="1819" name="Google Shape;1819;p17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175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2. Ziekteverschijnselen</a:t>
            </a:r>
            <a:endParaRPr/>
          </a:p>
        </p:txBody>
      </p:sp>
      <p:sp>
        <p:nvSpPr>
          <p:cNvPr id="1825" name="Google Shape;1825;p175"/>
          <p:cNvSpPr txBox="1"/>
          <p:nvPr/>
        </p:nvSpPr>
        <p:spPr>
          <a:xfrm>
            <a:off x="-868453" y="1756747"/>
            <a:ext cx="11870575" cy="510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Het koud hebben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Koude rillingen, klappertanden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Zweten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Verschijnselen van de onderliggende aandoening</a:t>
            </a:r>
            <a:endParaRPr dirty="0"/>
          </a:p>
        </p:txBody>
      </p:sp>
      <p:sp>
        <p:nvSpPr>
          <p:cNvPr id="1826" name="Google Shape;1826;p17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AF58EA01-4848-E24F-889C-01AE0F7805F3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 Koorts, verschijnselen</a:t>
            </a:r>
            <a:endParaRPr lang="nl-NL" dirty="0"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175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2. Ziekteverschijnselen</a:t>
            </a:r>
            <a:endParaRPr/>
          </a:p>
        </p:txBody>
      </p:sp>
      <p:sp>
        <p:nvSpPr>
          <p:cNvPr id="1825" name="Google Shape;1825;p175"/>
          <p:cNvSpPr txBox="1"/>
          <p:nvPr/>
        </p:nvSpPr>
        <p:spPr>
          <a:xfrm>
            <a:off x="-868453" y="1756747"/>
            <a:ext cx="11870575" cy="510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Rust, geef voldoende te eten en te drinken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Nat washandje op voorhoofd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Paracetamol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volgens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voorschrift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bijsluiter</a:t>
            </a:r>
            <a:endParaRPr dirty="0"/>
          </a:p>
        </p:txBody>
      </p:sp>
      <p:sp>
        <p:nvSpPr>
          <p:cNvPr id="1826" name="Google Shape;1826;p17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AF58EA01-4848-E24F-889C-01AE0F7805F3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 Koorts, Eerste Hulp (1)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3351579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175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2. Ziekteverschijnselen</a:t>
            </a:r>
            <a:endParaRPr/>
          </a:p>
        </p:txBody>
      </p:sp>
      <p:sp>
        <p:nvSpPr>
          <p:cNvPr id="1825" name="Google Shape;1825;p175"/>
          <p:cNvSpPr txBox="1"/>
          <p:nvPr/>
        </p:nvSpPr>
        <p:spPr>
          <a:xfrm>
            <a:off x="-868453" y="1756747"/>
            <a:ext cx="11870575" cy="510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 huisarts bij:                 			Bel 1-1-2 bij:</a:t>
            </a:r>
            <a:endParaRPr lang="nl-NL" i="1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Koorts bij pasgeborene			-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Koorststuipen</a:t>
            </a:r>
            <a:endParaRPr lang="nl-NL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Aanhoudende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koorts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&gt; 40 ˚C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Koorts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sufheid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benauwdheid</a:t>
            </a:r>
            <a:endParaRPr dirty="0"/>
          </a:p>
        </p:txBody>
      </p:sp>
      <p:sp>
        <p:nvSpPr>
          <p:cNvPr id="1826" name="Google Shape;1826;p17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  <p:sp>
        <p:nvSpPr>
          <p:cNvPr id="5" name="Google Shape;1299;p113">
            <a:extLst>
              <a:ext uri="{FF2B5EF4-FFF2-40B4-BE49-F238E27FC236}">
                <a16:creationId xmlns:a16="http://schemas.microsoft.com/office/drawing/2014/main" id="{AF58EA01-4848-E24F-889C-01AE0F7805F3}"/>
              </a:ext>
            </a:extLst>
          </p:cNvPr>
          <p:cNvSpPr txBox="1"/>
          <p:nvPr/>
        </p:nvSpPr>
        <p:spPr>
          <a:xfrm>
            <a:off x="120343" y="1267589"/>
            <a:ext cx="9688490" cy="704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 Koorts, Eerste Hulp (2)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0730810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178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2. Ziekteverschijnselen</a:t>
            </a:r>
            <a:endParaRPr/>
          </a:p>
        </p:txBody>
      </p:sp>
      <p:sp>
        <p:nvSpPr>
          <p:cNvPr id="1847" name="Google Shape;1847;p178"/>
          <p:cNvSpPr txBox="1"/>
          <p:nvPr/>
        </p:nvSpPr>
        <p:spPr>
          <a:xfrm>
            <a:off x="34109" y="1137680"/>
            <a:ext cx="11870575" cy="467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Hoofdpijn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724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Spanning, uitdroging, migraine, griep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Plotselinge hoofdpijn, misselijk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Bewustzijnsstoornissen: hersenbloeding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Hoofdpijn en koorts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Niet weg te drukken vlekjes: hersenvliesontsteking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848" name="Google Shape;1848;p17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6" name="Google Shape;1846;p178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2. Ziekteverschijnselen</a:t>
            </a:r>
            <a:endParaRPr/>
          </a:p>
        </p:txBody>
      </p:sp>
      <p:sp>
        <p:nvSpPr>
          <p:cNvPr id="1847" name="Google Shape;1847;p178"/>
          <p:cNvSpPr txBox="1"/>
          <p:nvPr/>
        </p:nvSpPr>
        <p:spPr>
          <a:xfrm>
            <a:off x="34109" y="1137680"/>
            <a:ext cx="11870575" cy="467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Hoofdpijn, Eerste Hulp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724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Rust, frisse lucht, water drinken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Paracetamol volgens voorschrift bijsluiter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Bel de huisarts bij hoofdpijn met koorts, slecht zien, stijve nek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 1-1-2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vermoeden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hersenbloeding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hersenvliesontsteking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848" name="Google Shape;1848;p17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7299999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180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2. Ziekteverschijnselen</a:t>
            </a:r>
            <a:endParaRPr/>
          </a:p>
        </p:txBody>
      </p:sp>
      <p:sp>
        <p:nvSpPr>
          <p:cNvPr id="1861" name="Google Shape;1861;p180"/>
          <p:cNvSpPr txBox="1"/>
          <p:nvPr/>
        </p:nvSpPr>
        <p:spPr>
          <a:xfrm>
            <a:off x="130549" y="1137680"/>
            <a:ext cx="11870575" cy="378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 Buikpijn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Voedselvergiftiging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Diarree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Uitdroging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862" name="Google Shape;1862;p18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180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2. Ziekteverschijnselen</a:t>
            </a:r>
            <a:endParaRPr/>
          </a:p>
        </p:txBody>
      </p:sp>
      <p:sp>
        <p:nvSpPr>
          <p:cNvPr id="1861" name="Google Shape;1861;p180"/>
          <p:cNvSpPr txBox="1"/>
          <p:nvPr/>
        </p:nvSpPr>
        <p:spPr>
          <a:xfrm>
            <a:off x="130549" y="1137680"/>
            <a:ext cx="11870575" cy="467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 Buikpijn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6430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Voedselvergiftiging verschijnselen	Uitdroging verschijnselen</a:t>
            </a:r>
            <a:endParaRPr i="1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Misselijk, braken, buikpijn		- Dorst, droge slijmvliezen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Diarree, koorts, hoofdpijn		- Slappe, gerimpelde huid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				- Lusteloos, slapheid, sufheid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				- Huilen zonder tranen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862" name="Google Shape;1862;p18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1110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"/>
          <p:cNvSpPr txBox="1">
            <a:spLocks noGrp="1"/>
          </p:cNvSpPr>
          <p:nvPr>
            <p:ph type="body" idx="4294967295"/>
          </p:nvPr>
        </p:nvSpPr>
        <p:spPr>
          <a:xfrm>
            <a:off x="312468" y="1084896"/>
            <a:ext cx="10463570" cy="5093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379" name="Google Shape;379;p22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p22" descr="Afbeelding met persoon, muur, binnen, vlo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158" y="2364058"/>
            <a:ext cx="3195702" cy="21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2" descr="Afbeelding met muur, persoon, binn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7986" y="2364058"/>
            <a:ext cx="3195702" cy="2129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2" descr="Afbeelding met binnen, persoon, muur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4814" y="2364057"/>
            <a:ext cx="3196551" cy="2129883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22"/>
          <p:cNvSpPr/>
          <p:nvPr/>
        </p:nvSpPr>
        <p:spPr>
          <a:xfrm>
            <a:off x="1516566" y="4995746"/>
            <a:ext cx="9171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 verplaatsen, noodvervoersgreep van Rautek (3) </a:t>
            </a:r>
            <a:endParaRPr/>
          </a:p>
        </p:txBody>
      </p:sp>
      <p:sp>
        <p:nvSpPr>
          <p:cNvPr id="384" name="Google Shape;384;p22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A142E348-C634-104A-89E7-AB863EE38FC2}"/>
              </a:ext>
            </a:extLst>
          </p:cNvPr>
          <p:cNvSpPr/>
          <p:nvPr/>
        </p:nvSpPr>
        <p:spPr>
          <a:xfrm>
            <a:off x="1212261" y="1285805"/>
            <a:ext cx="693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1.3 Gevaarlijke situatie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180"/>
          <p:cNvSpPr txBox="1"/>
          <p:nvPr/>
        </p:nvSpPr>
        <p:spPr>
          <a:xfrm>
            <a:off x="517109" y="495292"/>
            <a:ext cx="10904577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8C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00A8C6"/>
                </a:solidFill>
                <a:latin typeface="Calibri"/>
                <a:ea typeface="Calibri"/>
                <a:cs typeface="Calibri"/>
                <a:sym typeface="Calibri"/>
              </a:rPr>
              <a:t>2. Ziekteverschijnselen</a:t>
            </a:r>
            <a:endParaRPr/>
          </a:p>
        </p:txBody>
      </p:sp>
      <p:sp>
        <p:nvSpPr>
          <p:cNvPr id="1861" name="Google Shape;1861;p180"/>
          <p:cNvSpPr txBox="1"/>
          <p:nvPr/>
        </p:nvSpPr>
        <p:spPr>
          <a:xfrm>
            <a:off x="130549" y="1137680"/>
            <a:ext cx="11870575" cy="4671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 Buikpijn, Eerste Hulp bij voedselvergiftiging en uitdroging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6430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Laat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ORS,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verdunde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appelsap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sportdrank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6430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Laat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na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braken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mond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spoelen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6430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Bel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huisarts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hevige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buikpijn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aanhoudende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diarree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braken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6430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Bel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koorts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bloed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braaksel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/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ontlasting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dreiging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flauwvallen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6430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Bel 1-1-2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hevige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hoofdpijn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combinatie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rugpijn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64306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Bel 1-1-2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bleek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is,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tekenen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shock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vertoont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862" name="Google Shape;1862;p18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00B3C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D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Kleine ongevallen en ziekteverschijnselen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5122502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2" name="Google Shape;1882;p183" descr="Afbeelding met persoon, binnen, muu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2491" y="16966"/>
            <a:ext cx="6749184" cy="6824066"/>
          </a:xfrm>
          <a:prstGeom prst="rect">
            <a:avLst/>
          </a:prstGeom>
          <a:noFill/>
          <a:ln>
            <a:noFill/>
          </a:ln>
        </p:spPr>
      </p:pic>
      <p:sp>
        <p:nvSpPr>
          <p:cNvPr id="1883" name="Google Shape;1883;p183"/>
          <p:cNvSpPr/>
          <p:nvPr/>
        </p:nvSpPr>
        <p:spPr>
          <a:xfrm>
            <a:off x="-1" y="16967"/>
            <a:ext cx="6065838" cy="6824067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121275" tIns="121275" rIns="121275" bIns="121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4" name="Google Shape;1884;p18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2918" y="2835259"/>
            <a:ext cx="7151540" cy="4022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85" name="Google Shape;1885;p183"/>
          <p:cNvSpPr txBox="1"/>
          <p:nvPr/>
        </p:nvSpPr>
        <p:spPr>
          <a:xfrm>
            <a:off x="562236" y="582753"/>
            <a:ext cx="6749184" cy="7107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275" tIns="121275" rIns="121275" bIns="12127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</a:t>
            </a: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r>
              <a:rPr lang="nl-NL" sz="4378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 Eerste Hulp aan kinderen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2 Eerste Hulp aan zwangere vrouwen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3 Eerste Hulp aan ouderen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4 Eerste Hulp aan </a:t>
            </a:r>
            <a:r>
              <a:rPr lang="nl-NL" sz="2400" dirty="0" err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stembandlozen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5 Eerste Hulp bij alcohol en drugs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6 Eerste Hulp bij sport- en wandelletsels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7 Eerste Hulp op reis</a:t>
            </a:r>
            <a:endParaRPr sz="24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8 Eerste Hulp bij evenementen</a:t>
            </a:r>
            <a:endParaRPr sz="2400" dirty="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9 Eerste Hulp tijdens bijzondere omstandigheden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92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184"/>
          <p:cNvSpPr txBox="1"/>
          <p:nvPr/>
        </p:nvSpPr>
        <p:spPr>
          <a:xfrm>
            <a:off x="-801218" y="1232238"/>
            <a:ext cx="11870575" cy="530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1.1 Inleiding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1.2 Levensfasen en ontwikkeling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1.3 Veiligheid voor kinderen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1.4 Kindermishandeling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1.5 Aandoeningen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1.6 Baby- en kinderreanimatie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1.7 Kinderziekten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1.8 Eerste Hulp aan kinderen</a:t>
            </a:r>
            <a:endParaRPr dirty="0"/>
          </a:p>
        </p:txBody>
      </p:sp>
      <p:sp>
        <p:nvSpPr>
          <p:cNvPr id="1892" name="Google Shape;1892;p184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3" name="Google Shape;1893;p184" descr="Afbeelding met vloer, spo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4287" y="2805545"/>
            <a:ext cx="4317399" cy="2878266"/>
          </a:xfrm>
          <a:prstGeom prst="rect">
            <a:avLst/>
          </a:prstGeom>
          <a:noFill/>
          <a:ln>
            <a:noFill/>
          </a:ln>
        </p:spPr>
      </p:pic>
      <p:sp>
        <p:nvSpPr>
          <p:cNvPr id="1894" name="Google Shape;1894;p184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185"/>
          <p:cNvSpPr txBox="1"/>
          <p:nvPr/>
        </p:nvSpPr>
        <p:spPr>
          <a:xfrm>
            <a:off x="-837158" y="1138844"/>
            <a:ext cx="11870575" cy="571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75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1.1 Inleiding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86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Kinderen zijn nieuwsgierig, kwetsbaar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86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Kinderen zijn geen volwassenen in het klein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86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Benader kinderen op ooghoogte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86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Kijk een jong kind niet continu recht aan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86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Probeer het kind af te leiden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486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Laat merken dat je hem serieus neemt en wees eerlijk</a:t>
            </a:r>
            <a:endParaRPr dirty="0"/>
          </a:p>
        </p:txBody>
      </p:sp>
      <p:sp>
        <p:nvSpPr>
          <p:cNvPr id="1900" name="Google Shape;1900;p185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1" name="Google Shape;1901;p185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-868452" y="2349509"/>
            <a:ext cx="12773136" cy="361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52675" algn="l"/>
                <a:tab pos="66563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Groei en ontwikkeling	aanpassen leefomgeving, groeien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923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Ademhaling	                           buikademhaling, 30 - 40/minuut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923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Bloedsomloop, hartslag	    hartslag 110 - 160/minuut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923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Gevaren	                           extern, val van trap of commode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7866256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 Levensfasen en ontwikkeling, baby (0 tot 1 jaar)</a:t>
            </a:r>
            <a:endParaRPr lang="nl-NL" sz="2800" dirty="0"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-868452" y="2349509"/>
            <a:ext cx="12773136" cy="361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52675" algn="l"/>
                <a:tab pos="66563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Groei en ontwikkeling	 motoriek wordt fijner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923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Ademhaling	                           door neus en mond, 20 - 30/minuut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923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Bloedsomloop, hartslag	    hartslag 80 - 100/minuut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923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Gevaren	                           verslikken, verbranden, verdrinken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7779694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 Levensfasen en ontwikkeling, kind (1 tot 5 jaar)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883017516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-868452" y="2349509"/>
            <a:ext cx="12773136" cy="3612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52675" algn="l"/>
                <a:tab pos="66563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Groei en ontwikkeling	 rennen, springen, klimmen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923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Ademhaling	                           door neus en mond, 20 - 25/minuut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923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Bloedsomloop, hartslag	    hartslag 75 - 120/minuut</a:t>
            </a:r>
            <a:endParaRPr dirty="0"/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3923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Gevaren	                           sport, spel, vuur, verkeer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7904728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1.2 Levensfasen en ontwikkeling, kind (vanaf 5 jaar)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619171149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637619" y="1758582"/>
            <a:ext cx="12773136" cy="411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Enkele voorbeelden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sz="2800" dirty="0"/>
          </a:p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  <a:tab pos="974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Thuis	        hete thee/koffie, schoonmaakmiddelen</a:t>
            </a:r>
            <a:endParaRPr lang="nl-NL" sz="2800" dirty="0"/>
          </a:p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Kleding	        niet te warm, niet te koud, veters</a:t>
            </a:r>
            <a:endParaRPr lang="nl-NL" sz="2800" dirty="0"/>
          </a:p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Speelgoed	        losse onderdelen, gifvrije verf</a:t>
            </a:r>
            <a:endParaRPr lang="nl-NL" sz="2800" dirty="0"/>
          </a:p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Vervoer	        niet alleen in auto laten, fietszitje</a:t>
            </a:r>
            <a:endParaRPr lang="nl-NL" sz="2800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4384534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Veiligheid voor kinderen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978069329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637619" y="1758582"/>
            <a:ext cx="12773136" cy="411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Enkele signalen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sz="2800" dirty="0"/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922338" algn="l"/>
                <a:tab pos="974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Schrikken van aanrakingen</a:t>
            </a:r>
            <a:endParaRPr lang="nl-NL" sz="2800" dirty="0"/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Teruggetrokken gedrag, seksueel uitdagend gedrag</a:t>
            </a:r>
            <a:endParaRPr lang="nl-NL" sz="2800" dirty="0"/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Blauwe plekken op vreemde plaatsen</a:t>
            </a:r>
            <a:endParaRPr lang="nl-NL" sz="2800" dirty="0"/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Onverzorgd, kapotte kleding, zonder ontbijt op school komen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Ouders die negatief over hun kind zijn, schreeuwen tegen hun kind</a:t>
            </a:r>
            <a:endParaRPr lang="nl-NL" sz="2800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3704860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 Kindermishandeling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807496700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637619" y="1758582"/>
            <a:ext cx="12773136" cy="411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Shaken baby syndroom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nl-NL" sz="2800" dirty="0"/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922338" algn="l"/>
                <a:tab pos="974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Kinderen van 0 tot 4 jaar, hevig door elkaar schudden</a:t>
            </a:r>
            <a:endParaRPr lang="nl-NL" sz="2800" dirty="0"/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Nekspieren zijn niet sterk genoeg, hoofdje gaat heen en weer</a:t>
            </a:r>
            <a:endParaRPr lang="nl-NL" sz="2800" dirty="0"/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Redenen: stress, onmacht, frustratie, machteloosheid</a:t>
            </a:r>
            <a:endParaRPr lang="nl-NL" sz="2800" dirty="0"/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Symptomen: blauwe plekken in het nekje, bloedingen in de ogen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doofheid, overgeven, ademhalingsstoornissen, hersenletsel</a:t>
            </a:r>
            <a:endParaRPr lang="nl-NL" sz="2800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3704860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1.4 Kindermishandeling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667504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"/>
          <p:cNvSpPr txBox="1">
            <a:spLocks noGrp="1"/>
          </p:cNvSpPr>
          <p:nvPr>
            <p:ph type="body" idx="4294967295"/>
          </p:nvPr>
        </p:nvSpPr>
        <p:spPr>
          <a:xfrm>
            <a:off x="312468" y="1084896"/>
            <a:ext cx="10463570" cy="5093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383" name="Google Shape;383;p22"/>
          <p:cNvSpPr/>
          <p:nvPr/>
        </p:nvSpPr>
        <p:spPr>
          <a:xfrm>
            <a:off x="1516566" y="4995746"/>
            <a:ext cx="91719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 verplaatsen, noodvervoersgreep van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Rautek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(4) </a:t>
            </a:r>
            <a:endParaRPr dirty="0"/>
          </a:p>
        </p:txBody>
      </p:sp>
      <p:sp>
        <p:nvSpPr>
          <p:cNvPr id="384" name="Google Shape;384;p22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5" name="Google Shape;385;p2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pic>
        <p:nvPicPr>
          <p:cNvPr id="10" name="Google Shape;392;p23" descr="Afbeelding met vloer, binnen, persoon&#10;&#10;Automatisch gegenereerde beschrijving">
            <a:extLst>
              <a:ext uri="{FF2B5EF4-FFF2-40B4-BE49-F238E27FC236}">
                <a16:creationId xmlns:a16="http://schemas.microsoft.com/office/drawing/2014/main" id="{C417BE98-A85F-7D4C-AC12-A67C0C82579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0310" y="2364057"/>
            <a:ext cx="3180459" cy="2120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93;p23" descr="Afbeelding met binnen, muur, vloer, persoon&#10;&#10;Automatisch gegenereerde beschrijving">
            <a:extLst>
              <a:ext uri="{FF2B5EF4-FFF2-40B4-BE49-F238E27FC236}">
                <a16:creationId xmlns:a16="http://schemas.microsoft.com/office/drawing/2014/main" id="{76609765-1A31-B24C-B44B-B40C4871601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7561" y="2373633"/>
            <a:ext cx="3180460" cy="212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94;p23" descr="Afbeelding met binnen, muur, groen, slaapkamer&#10;&#10;Automatisch gegenereerde beschrijving">
            <a:extLst>
              <a:ext uri="{FF2B5EF4-FFF2-40B4-BE49-F238E27FC236}">
                <a16:creationId xmlns:a16="http://schemas.microsoft.com/office/drawing/2014/main" id="{1215E417-7263-6C45-8177-C5B300362FC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2368" y="2373633"/>
            <a:ext cx="3180462" cy="212030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3AC249EC-30C0-4F4B-85C6-64B0871D9035}"/>
              </a:ext>
            </a:extLst>
          </p:cNvPr>
          <p:cNvSpPr/>
          <p:nvPr/>
        </p:nvSpPr>
        <p:spPr>
          <a:xfrm>
            <a:off x="1212261" y="1285805"/>
            <a:ext cx="693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1.3 Gevaarlijke situatie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325252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812431" y="1758582"/>
            <a:ext cx="12773136" cy="411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Koorts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Koortsstuipen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Buikpijn, misselijk, overgeven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Hoofdpijn, oorpijn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Tanden en kiezen</a:t>
            </a:r>
            <a:endParaRPr lang="nl-NL" sz="2800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2898550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Aandoeningen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600710282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812431" y="1758582"/>
            <a:ext cx="12773136" cy="411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Koorts</a:t>
            </a:r>
            <a:endParaRPr lang="nl-NL" sz="2800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Temperatuur &gt; 38 ˚C, hoge koorts bij temperatuur &gt; 40 ˚C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Zorg voor comfort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Nat washandje op het voorhoofd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Zorg dat het kind voldoende drinkt</a:t>
            </a:r>
            <a:endParaRPr lang="nl-NL" sz="2800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2898550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Aandoeningen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568217559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812431" y="1758582"/>
            <a:ext cx="12773136" cy="411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Koortsstuipen</a:t>
            </a:r>
            <a:endParaRPr lang="nl-NL" sz="2800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Kinderen van 6 maanden tot 6 jaar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Oorzaak: overprikkeling hersenen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Spierverkramping, wegdraaien ogen, trekkingen armen/benen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Bel 1-1-2, verwijder warme kleding, pas op voor onderkoeling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Na de aanval stabiele zijligging, geen ademhaling: reanimatie</a:t>
            </a:r>
            <a:endParaRPr lang="nl-NL" sz="2800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2898550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Aandoeningen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987631844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812431" y="1758582"/>
            <a:ext cx="12773136" cy="411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Buikpijn, misselijk, overgeven, diarree</a:t>
            </a:r>
            <a:endParaRPr lang="nl-NL" sz="2800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Pijn in de onderbuik is serieuzer dan alleen pijn rond de navel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Zorg voor comfort, geef een kruik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Bel de huisarts bij langdurende klachten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Geef bij diarree steeds kleine beetjes te drinken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Schakel de huisarts in als je het niet vertrouwt</a:t>
            </a:r>
            <a:endParaRPr lang="nl-NL" sz="2800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2898550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Aandoeningen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3340780370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812431" y="1758582"/>
            <a:ext cx="12773136" cy="411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Hoofdpijn en oorpijn</a:t>
            </a:r>
            <a:endParaRPr lang="nl-NL" sz="2800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Afleiding, rust, bij oorpijn comfortabele houding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Geef eventueel kinderpijnstilling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Duren de klachten langer dan 3 dagen, schakel huisarts in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2898550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Aandoeningen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726657979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18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4" name="Google Shape;1914;p187"/>
          <p:cNvSpPr txBox="1"/>
          <p:nvPr/>
        </p:nvSpPr>
        <p:spPr>
          <a:xfrm>
            <a:off x="812431" y="1758582"/>
            <a:ext cx="12773136" cy="4116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Tanden en kiezen</a:t>
            </a:r>
            <a:endParaRPr lang="nl-NL" sz="2800" i="1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Het doorkomen van tanden/kiezen kan pijn doen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Een kloppende pijn duidt op een ontsteking: schakel huisarts in</a:t>
            </a:r>
            <a:endParaRPr lang="nl-NL" sz="2800" dirty="0"/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Geef een koud kompres of gekoelde bijtring</a:t>
            </a:r>
          </a:p>
          <a:p>
            <a:pPr lvl="0">
              <a:spcBef>
                <a:spcPts val="996"/>
              </a:spcBef>
              <a:buClr>
                <a:srgbClr val="1E4E79"/>
              </a:buClr>
              <a:buSzPts val="2786"/>
              <a:tabLst>
                <a:tab pos="92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endParaRPr dirty="0"/>
          </a:p>
        </p:txBody>
      </p:sp>
      <p:sp>
        <p:nvSpPr>
          <p:cNvPr id="1915" name="Google Shape;1915;p18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8C60127-E8F4-8A43-AFDE-3219E342FEF0}"/>
              </a:ext>
            </a:extLst>
          </p:cNvPr>
          <p:cNvSpPr/>
          <p:nvPr/>
        </p:nvSpPr>
        <p:spPr>
          <a:xfrm>
            <a:off x="965894" y="1086218"/>
            <a:ext cx="2898550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1.5 Aandoeningen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968031647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p19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9" name="Google Shape;1989;p197" descr="Afbeelding met persoon, binn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9998" y="2552889"/>
            <a:ext cx="3796903" cy="252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0" name="Google Shape;1990;p1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9582" y="2552889"/>
            <a:ext cx="3624025" cy="2528291"/>
          </a:xfrm>
          <a:prstGeom prst="rect">
            <a:avLst/>
          </a:prstGeom>
          <a:noFill/>
          <a:ln>
            <a:noFill/>
          </a:ln>
        </p:spPr>
      </p:pic>
      <p:sp>
        <p:nvSpPr>
          <p:cNvPr id="1991" name="Google Shape;1991;p19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7FFDD4A-76C6-9C49-8F15-4844F994160E}"/>
              </a:ext>
            </a:extLst>
          </p:cNvPr>
          <p:cNvSpPr/>
          <p:nvPr/>
        </p:nvSpPr>
        <p:spPr>
          <a:xfrm>
            <a:off x="965894" y="1086218"/>
            <a:ext cx="4705134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1.6 Baby- en kinderreanimatie</a:t>
            </a:r>
            <a:endParaRPr lang="nl-NL" sz="2800" dirty="0"/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1113810" y="1873510"/>
            <a:ext cx="10199887" cy="311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Vijfde ziekte	- Zesde ziekte</a:t>
            </a:r>
          </a:p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32363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Roodvonk	- Mazelen</a:t>
            </a:r>
          </a:p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32363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Rodehond	- Hand-voet-mondziekte</a:t>
            </a:r>
          </a:p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32363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Waterpokken	- Koortslip</a:t>
            </a:r>
          </a:p>
          <a:p>
            <a:pPr marL="0" indent="0"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- Krentenbaard	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844868" y="1760136"/>
            <a:ext cx="10706154" cy="3841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Vijfde ziekte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Veroorzaker: </a:t>
            </a:r>
            <a:r>
              <a:rPr lang="nl-NL" sz="2790" dirty="0" err="1">
                <a:latin typeface="Calibri" panose="020F0502020204030204" pitchFamily="34" charset="0"/>
                <a:cs typeface="Calibri" panose="020F0502020204030204" pitchFamily="34" charset="0"/>
              </a:rPr>
              <a:t>parvovirus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 B19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Leeftijd: 4 tot 10 jaar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Verschijnselen: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  <a:tab pos="1817688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Rode wangen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Rode vlekjes op borstkas, billen, armen, benen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	- Soms koorts en jeuk, meestal mild</a:t>
            </a:r>
          </a:p>
          <a:p>
            <a:pPr marL="0" indent="0"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12897906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844867" y="1760136"/>
            <a:ext cx="11286807" cy="4145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Zesde ziekte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Veroorzaker: human herpesvirus type 6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Leeftijd: 6 maanden tot 3 jaar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Verschijnselen: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  <a:tab pos="1817688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Hoge koorts, verdwijnt na 3 - 5 dagen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Opgezette lymfeklieren hals en achter de oren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	- Na verdwijnen koorts lichtrode vlekjes gezicht, borstkas, billen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Geef zo nodig paracetamol </a:t>
            </a:r>
          </a:p>
          <a:p>
            <a:pPr marL="0" indent="0"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926688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4"/>
          <p:cNvSpPr txBox="1">
            <a:spLocks noGrp="1"/>
          </p:cNvSpPr>
          <p:nvPr>
            <p:ph type="body" idx="4294967295"/>
          </p:nvPr>
        </p:nvSpPr>
        <p:spPr>
          <a:xfrm>
            <a:off x="341710" y="1072359"/>
            <a:ext cx="10463570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		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403" name="Google Shape;403;p24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4" name="Google Shape;404;p24" descr="Afbeelding met persoon, auto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1240" y="2190775"/>
            <a:ext cx="3178933" cy="2119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4" descr="Afbeelding met persoon, auto, outdoor-objec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3495" y="2190775"/>
            <a:ext cx="3179877" cy="2119918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4"/>
          <p:cNvSpPr/>
          <p:nvPr/>
        </p:nvSpPr>
        <p:spPr>
          <a:xfrm>
            <a:off x="1326395" y="4914988"/>
            <a:ext cx="9043745" cy="6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 verplaatsen, noodvervoersgreep van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Rautek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(5) </a:t>
            </a:r>
            <a:endParaRPr dirty="0"/>
          </a:p>
        </p:txBody>
      </p:sp>
      <p:sp>
        <p:nvSpPr>
          <p:cNvPr id="407" name="Google Shape;407;p24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8" name="Google Shape;408;p2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C3028FE-D94D-CF48-B52F-E4A1897F4AF6}"/>
              </a:ext>
            </a:extLst>
          </p:cNvPr>
          <p:cNvSpPr/>
          <p:nvPr/>
        </p:nvSpPr>
        <p:spPr>
          <a:xfrm>
            <a:off x="1212261" y="1285805"/>
            <a:ext cx="693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1.3 Gevaarlijke situatie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844867" y="1760136"/>
            <a:ext cx="11286807" cy="427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Roodvonk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Veroorzaker: streptokokkenbacterie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Leeftijd: 2 tot 10 jaar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Verschijnselen: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  <a:tab pos="1817688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Begint met keelpijn en hoge koorts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Daarna felrode uitslag over het lichaam (niet mond, neus)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	- Eerst witte tong, na 3 dagen felrood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Geef zo nodig paracetamol en vraag eventueel antibiotica</a:t>
            </a:r>
          </a:p>
          <a:p>
            <a:pPr marL="0" indent="0"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3038275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844867" y="1760136"/>
            <a:ext cx="11286807" cy="427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Mazelen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Veroorzaker: mazelenvirus uit de familie </a:t>
            </a:r>
            <a:r>
              <a:rPr lang="nl-NL" sz="2790" dirty="0" err="1">
                <a:latin typeface="Calibri" panose="020F0502020204030204" pitchFamily="34" charset="0"/>
                <a:cs typeface="Calibri" panose="020F0502020204030204" pitchFamily="34" charset="0"/>
              </a:rPr>
              <a:t>paramyxovinredae</a:t>
            </a:r>
            <a:endParaRPr lang="nl-NL" sz="279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Leeftijd: 6 maanden tot 4 jaar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Verschijnselen: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  <a:tab pos="1817688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Hoge koorts, griepverschijnselen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Na 3 - 4 dagen rode vlekjes, hoofd, dan rest lichaam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	- Complicaties: hersenvliesontsteking, long- en oorontsteking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Zeer besmettelijk, neem contact op met de huisarts</a:t>
            </a:r>
          </a:p>
          <a:p>
            <a:pPr marL="0" indent="0"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46384215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844867" y="1760136"/>
            <a:ext cx="11286807" cy="427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Rodehond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Veroorzaker: rubellavirus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Leeftijd: alle leeftijden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Verschijnselen: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  <a:tab pos="1817688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Begint met verkoudheid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Rode vlekjes over het hele lichaam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	- Soms koorts, soms gezwollen klieren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Gevaarlijk voor volwassenen en voor </a:t>
            </a:r>
            <a:r>
              <a:rPr lang="nl-NL" sz="2790" dirty="0" err="1">
                <a:latin typeface="Calibri" panose="020F0502020204030204" pitchFamily="34" charset="0"/>
                <a:cs typeface="Calibri" panose="020F0502020204030204" pitchFamily="34" charset="0"/>
              </a:rPr>
              <a:t>zwangeren</a:t>
            </a:r>
            <a:endParaRPr lang="nl-NL" sz="279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85571500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844867" y="1760136"/>
            <a:ext cx="11286807" cy="427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Hand-voet-mondziekte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Veroorzaker: meestal </a:t>
            </a:r>
            <a:r>
              <a:rPr lang="nl-NL" sz="2790" dirty="0" err="1">
                <a:latin typeface="Calibri" panose="020F0502020204030204" pitchFamily="34" charset="0"/>
                <a:cs typeface="Calibri" panose="020F0502020204030204" pitchFamily="34" charset="0"/>
              </a:rPr>
              <a:t>coxsackievirussen</a:t>
            </a:r>
            <a:endParaRPr lang="nl-NL" sz="279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Leeftijd: alle leeftijden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Verschijnselen: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  <a:tab pos="1817688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Blaasjes in de mond, op handen en voeten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Drinken is pijnlijk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	- Genezing binnen 1 - 2 weken, zo nodig paracetamol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Gevaarlijk voor het ongeboren kind en </a:t>
            </a:r>
            <a:r>
              <a:rPr lang="nl-NL" sz="2790" dirty="0" err="1">
                <a:latin typeface="Calibri" panose="020F0502020204030204" pitchFamily="34" charset="0"/>
                <a:cs typeface="Calibri" panose="020F0502020204030204" pitchFamily="34" charset="0"/>
              </a:rPr>
              <a:t>zwangeren</a:t>
            </a:r>
            <a:endParaRPr lang="nl-NL" sz="279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2851601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844867" y="1760136"/>
            <a:ext cx="11286807" cy="427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Waterpokken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Veroorzaker: </a:t>
            </a:r>
            <a:r>
              <a:rPr lang="nl-NL" sz="2790" dirty="0" err="1">
                <a:latin typeface="Calibri" panose="020F0502020204030204" pitchFamily="34" charset="0"/>
                <a:cs typeface="Calibri" panose="020F0502020204030204" pitchFamily="34" charset="0"/>
              </a:rPr>
              <a:t>varicellazostervirus</a:t>
            </a:r>
            <a:endParaRPr lang="nl-NL" sz="279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Leeftijd: vooral bij kinderen tot 6 jaar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Verschijnselen: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  <a:tab pos="1817688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Jeukende bultjes over het hele lichaam, blaasjes, korstjes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Meestal verdwenen binnen 10 dagen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Koel met washandje, zo nodig jeukstillende crème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Gevaarlijk voor </a:t>
            </a:r>
            <a:r>
              <a:rPr lang="nl-NL" sz="2790" dirty="0" err="1">
                <a:latin typeface="Calibri" panose="020F0502020204030204" pitchFamily="34" charset="0"/>
                <a:cs typeface="Calibri" panose="020F0502020204030204" pitchFamily="34" charset="0"/>
              </a:rPr>
              <a:t>zwangeren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 die nooit waterpokken gehad hebben</a:t>
            </a:r>
          </a:p>
          <a:p>
            <a:pPr marL="0" indent="0"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54605289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844867" y="1760136"/>
            <a:ext cx="11286807" cy="427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Koortslip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Veroorzaker: herpes-simplex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Leeftijd: alle leeftijden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Verschijnselen: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  <a:tab pos="1817688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Kleine gele koortsblaasjes op rode ondergrond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Meestal rond lippen en neus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Zeer besmettelijk, gevaarlijk voor baby’s (hersenvliesontsteking)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Als het bij het oog zit, neem contact op met de huisarts</a:t>
            </a:r>
          </a:p>
          <a:p>
            <a:pPr marL="0" indent="0"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8093760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844867" y="1760136"/>
            <a:ext cx="11286807" cy="470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Krentenbaard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  <a:tab pos="177800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Veroorzaker: 80% staphylococcus aureus, </a:t>
            </a:r>
            <a:b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	10% streptococcus </a:t>
            </a:r>
            <a:r>
              <a:rPr lang="nl-NL" sz="2790" dirty="0" err="1">
                <a:latin typeface="Calibri" panose="020F0502020204030204" pitchFamily="34" charset="0"/>
                <a:cs typeface="Calibri" panose="020F0502020204030204" pitchFamily="34" charset="0"/>
              </a:rPr>
              <a:t>pyogenes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, 10% van de tijd allebei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Leeftijd: alle leeftijden, vaak tussen 2 - 12 jaar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Verschijnselen: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  <a:tab pos="1817688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</a:t>
            </a:r>
            <a:r>
              <a:rPr lang="nl-NL" sz="2790" dirty="0" err="1">
                <a:latin typeface="Calibri" panose="020F0502020204030204" pitchFamily="34" charset="0"/>
                <a:cs typeface="Calibri" panose="020F0502020204030204" pitchFamily="34" charset="0"/>
              </a:rPr>
              <a:t>Geel-bruine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 korstjes op ontstoken ondergrond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 	- Meestal in het gezicht, maar het kan overal voorkomen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Zeer besmettelijk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Antibioticazalf via de huisarts</a:t>
            </a:r>
          </a:p>
          <a:p>
            <a:pPr marL="0" indent="0"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91382167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965894" y="1758582"/>
            <a:ext cx="11286807" cy="298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Eerste Hulp bij zieke kinderen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  <a:tab pos="177800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Rust en aandacht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Geef voldoende te eten en te drinken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Geef paracetamol bij koorts of pijn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Overleg met school of kinderdagverblijf bij besmettelijke ziekten</a:t>
            </a:r>
          </a:p>
          <a:p>
            <a:pPr marL="0" indent="0"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23806257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965894" y="1758582"/>
            <a:ext cx="11286807" cy="4271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Bel de huisarts bij: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  <a:tab pos="177800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Hoge koorts (&gt; 40 ˚C)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Koorts of vlekjesziekten bij baby’s jonger dan 3 maanden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Sufheid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Aanhoudend braken of diarree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Gierende ademhaling of aanhoudend kwijlen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Een kind dat alleen maar zieker wordt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Een kind dat niet meer eet, drinkt of plast</a:t>
            </a:r>
          </a:p>
          <a:p>
            <a:pPr marL="0" indent="0"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5849938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62803356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p19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1. Eerste Hulp aan kinderen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9" name="Google Shape;1999;p19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3B21A8B-3268-9245-8690-A4C6F892BCE0}"/>
              </a:ext>
            </a:extLst>
          </p:cNvPr>
          <p:cNvSpPr/>
          <p:nvPr/>
        </p:nvSpPr>
        <p:spPr>
          <a:xfrm>
            <a:off x="965894" y="1086218"/>
            <a:ext cx="2791149" cy="6723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753"/>
              </a:lnSpc>
              <a:buClr>
                <a:srgbClr val="1E4E79"/>
              </a:buClr>
              <a:buSzPts val="2786"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 Kinderziekten</a:t>
            </a:r>
            <a:endParaRPr lang="nl-NL" sz="28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254AF7-E856-C84F-8EEA-07DBD09C8141}"/>
              </a:ext>
            </a:extLst>
          </p:cNvPr>
          <p:cNvSpPr/>
          <p:nvPr/>
        </p:nvSpPr>
        <p:spPr>
          <a:xfrm>
            <a:off x="965894" y="1758582"/>
            <a:ext cx="11286807" cy="328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800"/>
              </a:lnSpc>
              <a:buClr>
                <a:schemeClr val="accent1">
                  <a:lumMod val="50000"/>
                </a:schemeClr>
              </a:buClr>
              <a:buFont typeface="Wingdings" charset="2"/>
              <a:buNone/>
              <a:tabLst>
                <a:tab pos="523875" algn="l"/>
                <a:tab pos="612775" algn="l"/>
                <a:tab pos="971550" algn="l"/>
                <a:tab pos="1108075" algn="l"/>
                <a:tab pos="497205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nl-NL" sz="2800" i="1" dirty="0">
                <a:latin typeface="Calibri" panose="020F0502020204030204" pitchFamily="34" charset="0"/>
                <a:cs typeface="Calibri" panose="020F0502020204030204" pitchFamily="34" charset="0"/>
              </a:rPr>
              <a:t>Bel 1-1-2 bij: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  <a:tab pos="1778000" algn="l"/>
              </a:tabLst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- Bewustzijnsstoornissen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Blauw-paarse verkleuring van lippen of gelaat</a:t>
            </a:r>
          </a:p>
          <a:p>
            <a:pPr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Koortsstuipen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Hoge koorts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- Rood-paarse vlekjes/puntjes die niet weg te drukken zijn</a:t>
            </a:r>
          </a:p>
          <a:p>
            <a:pPr lvl="1">
              <a:buNone/>
              <a:tabLst>
                <a:tab pos="523875" algn="l"/>
                <a:tab pos="614363" algn="l"/>
                <a:tab pos="974725" algn="l"/>
              </a:tabLst>
            </a:pPr>
            <a:r>
              <a:rPr lang="nl-NL" sz="2790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305461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"/>
          <p:cNvSpPr txBox="1">
            <a:spLocks noGrp="1"/>
          </p:cNvSpPr>
          <p:nvPr>
            <p:ph type="body" idx="4294967295"/>
          </p:nvPr>
        </p:nvSpPr>
        <p:spPr>
          <a:xfrm>
            <a:off x="284830" y="1022997"/>
            <a:ext cx="947787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 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414" name="Google Shape;414;p25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25" descr="Afbeelding met persoon, grond, vloer, kin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331" y="2289254"/>
            <a:ext cx="3180459" cy="2120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5" descr="Afbeelding met vloer, persoon, grond, jong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1925" y="2368846"/>
            <a:ext cx="3180461" cy="212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5" descr="Afbeelding met persoon, grond, buite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71521" y="2368845"/>
            <a:ext cx="3182362" cy="212030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5"/>
          <p:cNvSpPr/>
          <p:nvPr/>
        </p:nvSpPr>
        <p:spPr>
          <a:xfrm>
            <a:off x="2368973" y="5087502"/>
            <a:ext cx="718138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Braken bij rugligging, snelle kantelmethode</a:t>
            </a:r>
            <a:endParaRPr dirty="0"/>
          </a:p>
        </p:txBody>
      </p:sp>
      <p:sp>
        <p:nvSpPr>
          <p:cNvPr id="419" name="Google Shape;419;p25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0" name="Google Shape;420;p2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34F28633-0CA2-FA43-A2EE-25AFF4F7EA05}"/>
              </a:ext>
            </a:extLst>
          </p:cNvPr>
          <p:cNvSpPr/>
          <p:nvPr/>
        </p:nvSpPr>
        <p:spPr>
          <a:xfrm>
            <a:off x="1212261" y="1285805"/>
            <a:ext cx="693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1.3 Gevaarlijke situatie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211"/>
          <p:cNvSpPr txBox="1"/>
          <p:nvPr/>
        </p:nvSpPr>
        <p:spPr>
          <a:xfrm>
            <a:off x="-841558" y="1260211"/>
            <a:ext cx="11870575" cy="511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639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2.1 Zwangerschap</a:t>
            </a:r>
            <a:endParaRPr dirty="0"/>
          </a:p>
          <a:p>
            <a:pPr marL="0" marR="0" lvl="0" indent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2.2 Zwangerschap en kinderziekten</a:t>
            </a:r>
            <a:endParaRPr dirty="0"/>
          </a:p>
          <a:p>
            <a:pPr marL="0" marR="0" lvl="0" indent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	2.3 Zwangerschapsvergiftiging</a:t>
            </a:r>
            <a:endParaRPr dirty="0"/>
          </a:p>
          <a:p>
            <a:pPr marL="0" marR="0" lvl="0" indent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2.4 Bevalling</a:t>
            </a:r>
            <a:endParaRPr dirty="0"/>
          </a:p>
          <a:p>
            <a:pPr marL="0" marR="0" lvl="0" indent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2.5 Miskraam</a:t>
            </a:r>
            <a:endParaRPr dirty="0"/>
          </a:p>
          <a:p>
            <a:pPr marL="0" marR="0" lvl="0" indent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2.6 Eerste hulp verlenen aan een zwangere vrouw</a:t>
            </a:r>
            <a:endParaRPr dirty="0"/>
          </a:p>
        </p:txBody>
      </p:sp>
      <p:sp>
        <p:nvSpPr>
          <p:cNvPr id="2098" name="Google Shape;2098;p211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2. Eerste Hulp aan zwangeren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9" name="Google Shape;2099;p211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212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2. Eerste hulp aan zwangeren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5" name="Google Shape;2105;p212"/>
          <p:cNvSpPr txBox="1"/>
          <p:nvPr/>
        </p:nvSpPr>
        <p:spPr>
          <a:xfrm>
            <a:off x="-807086" y="1194831"/>
            <a:ext cx="11870575" cy="52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639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2.1 Zwangerschap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Invloed op lichaam en conditie vrouw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Ochtendmisselijkheid, bekkenklachten, veel plassen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Zwangerschapssuiker, zwangerschaps-hoge bloeddruk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Zwangerschapsvergiftiging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Pas op met medicijngebruik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Bel bij problemen verloskundige/gynaecoloog of 1-1-2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06" name="Google Shape;2106;p212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212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2. Eerste hulp aan zwangeren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5" name="Google Shape;2105;p212"/>
          <p:cNvSpPr txBox="1"/>
          <p:nvPr/>
        </p:nvSpPr>
        <p:spPr>
          <a:xfrm>
            <a:off x="-807086" y="1194831"/>
            <a:ext cx="12815310" cy="52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639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2.2 Zwangerschap en kinderziekten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Een koortslip is gevaarlijk voor een pasgeboren baby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Het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Rodehondvirus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kan aangeboren afwijkingen baby veroorzaken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Het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Rodehondvirus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kan hierdoor ook een miskraam veroorzaken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06" name="Google Shape;2106;p212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970704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212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2. Eerste hulp aan zwangeren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5" name="Google Shape;2105;p212"/>
          <p:cNvSpPr txBox="1"/>
          <p:nvPr/>
        </p:nvSpPr>
        <p:spPr>
          <a:xfrm>
            <a:off x="-807086" y="1194831"/>
            <a:ext cx="12815310" cy="52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639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2.3 Zwangerschapsvergiftiging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Bloedvaten ‘lekken’ waardoor de bloeddruk stijgt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Bij verergering situatie lekken eiwitten uit nieren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Klachten: benauwdheid, slecht zien, trekkingen</a:t>
            </a:r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Soms treedt een epileptische aanval op, leg op linkerzij stabiel</a:t>
            </a:r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Bel bij deze klachten verloskundige of gynaecoloog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06" name="Google Shape;2106;p212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82822463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212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2. Eerste hulp aan zwangeren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5" name="Google Shape;2105;p212"/>
          <p:cNvSpPr txBox="1"/>
          <p:nvPr/>
        </p:nvSpPr>
        <p:spPr>
          <a:xfrm>
            <a:off x="-807086" y="1194831"/>
            <a:ext cx="12815310" cy="52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639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2.4 Bevalling</a:t>
            </a:r>
            <a:endParaRPr dirty="0"/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Bel bij plotselinge bevalling de verloskundige of 1-1-2</a:t>
            </a:r>
            <a:endParaRPr dirty="0"/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Blijf kalm, zoek een rustige plaats voor de bevalling</a:t>
            </a:r>
            <a:endParaRPr dirty="0"/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Vraag de zwangere vrouw op haar linkerzij te gaan liggen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Zorg voor hydrofiele luiers of handdoeken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Was je handen, draag handschoenen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Ondersteun bij de weeën 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06" name="Google Shape;2106;p212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8676719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212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2. Eerste hulp aan zwangeren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5" name="Google Shape;2105;p212"/>
          <p:cNvSpPr txBox="1"/>
          <p:nvPr/>
        </p:nvSpPr>
        <p:spPr>
          <a:xfrm>
            <a:off x="-807086" y="1194831"/>
            <a:ext cx="12815310" cy="52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639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2.5 Miskraam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Zwangerschapsverschijnselen verdwijnen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Buikpijn, weeën, bloedverlies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Verlies foetus, soms dagen na de bloeding</a:t>
            </a:r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Bel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verloskundige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gynaecoloog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06" name="Google Shape;2106;p212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0367612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212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2. Eerste hulp aan zwangeren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5" name="Google Shape;2105;p212"/>
          <p:cNvSpPr txBox="1"/>
          <p:nvPr/>
        </p:nvSpPr>
        <p:spPr>
          <a:xfrm>
            <a:off x="-807086" y="1194831"/>
            <a:ext cx="12815310" cy="52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639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2.6 Eerste Hulp verlenen aan een zwangere vrouw (1)</a:t>
            </a:r>
          </a:p>
          <a:p>
            <a:pPr marL="0" marR="0" lvl="0" indent="0" algn="l" rtl="0">
              <a:lnSpc>
                <a:spcPct val="13639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Stabiele zijligging	leg op linkerzij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  <a:tab pos="822007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Trauma		schakel altijd professionele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hulp in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  <a:tab pos="822007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Verslikking	5 x slaan tussen de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	schouderbladen, geef daarna 		5 borststoten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dirty="0"/>
          </a:p>
        </p:txBody>
      </p:sp>
      <p:sp>
        <p:nvSpPr>
          <p:cNvPr id="2106" name="Google Shape;2106;p212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1698781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4" name="Google Shape;2104;p212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2. Eerste hulp aan zwangeren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5" name="Google Shape;2105;p212"/>
          <p:cNvSpPr txBox="1"/>
          <p:nvPr/>
        </p:nvSpPr>
        <p:spPr>
          <a:xfrm>
            <a:off x="-807086" y="1194831"/>
            <a:ext cx="12815310" cy="524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3639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2.6 Eerste Hulp verlenen aan een zwangere vrouw (2)</a:t>
            </a:r>
            <a:endParaRPr dirty="0"/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  <a:tab pos="822007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Levensbedreigend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bloedverlies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stelp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bloeding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let op shock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  <a:tab pos="82200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Reanimatie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leg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iets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onder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rechterheup</a:t>
            </a:r>
            <a:endParaRPr dirty="0"/>
          </a:p>
          <a:p>
            <a:pPr marR="0" lvl="0" algn="l" rtl="0">
              <a:lnSpc>
                <a:spcPct val="13639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7527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06" name="Google Shape;2106;p212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22473202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p21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3. Eerste hulp aan ouderen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1" name="Google Shape;2151;p218"/>
          <p:cNvSpPr txBox="1"/>
          <p:nvPr/>
        </p:nvSpPr>
        <p:spPr>
          <a:xfrm>
            <a:off x="-2642951" y="1287931"/>
            <a:ext cx="13145103" cy="5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	3.1 Inleiding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3.2 Lichamelijke veranderingen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3.3 Mentale veranderingen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3.4 Het benaderen van ouderen bij hulpverlening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3.5 Andere pijnbeleving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3.6 Veel voorkomende ziekten en letsels bij ouderen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3.7 Veel voorkomende problemen bij ouderen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3.8 Gebruik van medicijnen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52" name="Google Shape;2152;p21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21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3. Eerste hulp aan ouderen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8" name="Google Shape;2158;p219"/>
          <p:cNvSpPr txBox="1"/>
          <p:nvPr/>
        </p:nvSpPr>
        <p:spPr>
          <a:xfrm>
            <a:off x="-1828313" y="1113338"/>
            <a:ext cx="13959987" cy="463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164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47164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Lichaamsfuncties nemen af</a:t>
            </a:r>
            <a:endParaRPr dirty="0"/>
          </a:p>
          <a:p>
            <a:pPr marR="0" lvl="0" algn="l" rtl="0">
              <a:lnSpc>
                <a:spcPct val="147164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Fysieke en mentale veranderingen</a:t>
            </a:r>
            <a:endParaRPr dirty="0"/>
          </a:p>
          <a:p>
            <a:pPr marR="0" lvl="0" algn="l" rtl="0">
              <a:lnSpc>
                <a:spcPct val="147164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Langer zelfstandig wonen</a:t>
            </a:r>
            <a:endParaRPr dirty="0"/>
          </a:p>
          <a:p>
            <a:pPr marR="0" lvl="0" algn="l" rtl="0">
              <a:lnSpc>
                <a:spcPct val="14642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Adviesorganisaties preventie, hulpmiddelen, woningaanpassingen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59" name="Google Shape;2159;p21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6"/>
          <p:cNvSpPr txBox="1">
            <a:spLocks noGrp="1"/>
          </p:cNvSpPr>
          <p:nvPr>
            <p:ph type="body" idx="4294967295"/>
          </p:nvPr>
        </p:nvSpPr>
        <p:spPr>
          <a:xfrm>
            <a:off x="426669" y="1353213"/>
            <a:ext cx="10914433" cy="4472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877888" algn="l"/>
                <a:tab pos="1420813" algn="l"/>
                <a:tab pos="1635125" algn="l"/>
              </a:tabLst>
            </a:pPr>
            <a:r>
              <a:rPr lang="nl-NL" b="1" dirty="0"/>
              <a:t>	</a:t>
            </a:r>
            <a:br>
              <a:rPr lang="nl-NL" dirty="0"/>
            </a:br>
            <a:r>
              <a:rPr lang="nl-NL" dirty="0"/>
              <a:t>		 	- Stelpen levensbedreigende bloedingen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r>
              <a:rPr lang="nl-NL" dirty="0"/>
              <a:t>	- Wonddrukverband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r>
              <a:rPr lang="nl-NL" dirty="0"/>
              <a:t>	- Traumazwachtel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r>
              <a:rPr lang="nl-NL" dirty="0"/>
              <a:t>	- Tourniquet</a:t>
            </a:r>
            <a:br>
              <a:rPr lang="nl-NL" dirty="0"/>
            </a:br>
            <a:r>
              <a:rPr lang="nl-NL" dirty="0"/>
              <a:t>	- Hemostatisch gaas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427" name="Google Shape;427;p26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8" name="Google Shape;428;p2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2B8A4C2-463E-E848-BA0A-E0EE53F9A5E2}"/>
              </a:ext>
            </a:extLst>
          </p:cNvPr>
          <p:cNvSpPr/>
          <p:nvPr/>
        </p:nvSpPr>
        <p:spPr>
          <a:xfrm>
            <a:off x="1280790" y="1294169"/>
            <a:ext cx="6473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1.4 Actief (levensbedreigend) bloedverlies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21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3. Eerste hulp aan ouderen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8" name="Google Shape;2158;p219"/>
          <p:cNvSpPr txBox="1"/>
          <p:nvPr/>
        </p:nvSpPr>
        <p:spPr>
          <a:xfrm>
            <a:off x="-1828313" y="1113338"/>
            <a:ext cx="14683701" cy="463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164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3.2 Lichamelijke veranderingen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Hersenen nemen in omvang af	vallen, andere pijnbeleving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Longfunctie wordt minder	sneller moe		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Bloedvatwanden minder elastisch	spataderen, aderverkalking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De huid wordt dunner	verbrandingen ernstiger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Botmassa wordt minder	breuken, stramheid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Behoefte aan eten neemt af	diabetes, uitdroging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Zintuigen functioneren minder	slecht zien/horen, verslikken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59" name="Google Shape;2159;p21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5453806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21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3. Eerste hulp aan ouderen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8" name="Google Shape;2158;p219"/>
          <p:cNvSpPr txBox="1"/>
          <p:nvPr/>
        </p:nvSpPr>
        <p:spPr>
          <a:xfrm>
            <a:off x="-1828313" y="1113338"/>
            <a:ext cx="14683701" cy="463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164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3.3 Mentale veranderingen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Vergeetachtigheid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Opslaan nieuwe informatie gaat moeizamer			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Langzamer praten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Afzonderen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Minder bewegen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59" name="Google Shape;2159;p21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pic>
        <p:nvPicPr>
          <p:cNvPr id="5" name="Google Shape;2174;p221" descr="Afbeelding met buiten, persoon&#10;&#10;Automatisch gegenereerde beschrijving">
            <a:extLst>
              <a:ext uri="{FF2B5EF4-FFF2-40B4-BE49-F238E27FC236}">
                <a16:creationId xmlns:a16="http://schemas.microsoft.com/office/drawing/2014/main" id="{1678E7D1-83FB-FF49-B671-E4485AD68E2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3836" y="2048954"/>
            <a:ext cx="2547850" cy="3823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307401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21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3. Eerste hulp aan ouderen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8" name="Google Shape;2158;p219"/>
          <p:cNvSpPr txBox="1"/>
          <p:nvPr/>
        </p:nvSpPr>
        <p:spPr>
          <a:xfrm>
            <a:off x="-1828313" y="1113338"/>
            <a:ext cx="14683701" cy="463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164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3.4 Het benaderen van ouderen bij hulpverlening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Let op eventuele slechthorendheid van slachtoffer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Houd rekening met trager van begrip of verward zijn		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Houd rekening met verminderd zicht van het slachtoffer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Kijk of het gebit los zit	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Wees geduldig, stel gerust, leef je in de situatie in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59" name="Google Shape;2159;p21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066530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21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3. Eerste hulp aan ouderen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8" name="Google Shape;2158;p219"/>
          <p:cNvSpPr txBox="1"/>
          <p:nvPr/>
        </p:nvSpPr>
        <p:spPr>
          <a:xfrm>
            <a:off x="-1828313" y="1113338"/>
            <a:ext cx="14683701" cy="463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164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3.5 Andere pijnbeleving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Zenuwproblemen zorgen voor andere pijnbeleving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Bij diabetes mellitus kunnen zenuwbeschadigingen ontstaan	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Bij eenzaamheid of angst kan pijnbeleving veranderen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59" name="Google Shape;2159;p21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92887606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21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3. Eerste hulp aan ouderen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8" name="Google Shape;2158;p219"/>
          <p:cNvSpPr txBox="1"/>
          <p:nvPr/>
        </p:nvSpPr>
        <p:spPr>
          <a:xfrm>
            <a:off x="-1828313" y="1113338"/>
            <a:ext cx="14683701" cy="463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164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3.6 Veel voorkomende ziekten en letsels bij ouderen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366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Botontkalking	bot wordt brozer, vitamine D nodig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418388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Vallen	gladde vloer, losse kleedjes, slecht zien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418388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Botbreuken	schakel altijd professionele hulp in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418388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Gebroken heup	ondersteun met dekenrol, bel 1-1-2,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418388" algn="l"/>
                <a:tab pos="914400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   voorkom onderkoeling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159" name="Google Shape;2159;p21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79857431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21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3. Eerste hulp aan ouderen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8" name="Google Shape;2158;p219"/>
          <p:cNvSpPr txBox="1"/>
          <p:nvPr/>
        </p:nvSpPr>
        <p:spPr>
          <a:xfrm>
            <a:off x="-1828313" y="1113338"/>
            <a:ext cx="14683701" cy="463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164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3.7 Veel voorkomende problemen bij ouderen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Verslikking	- Pijn op de borst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Duizeligheid en flauwvallen	- Hartinfarct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Uitdroging	- Hartfalen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Onderkoeling	- Trombose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Aderverkalking	- Hoge bloeddruk	</a:t>
            </a:r>
            <a:endParaRPr dirty="0"/>
          </a:p>
        </p:txBody>
      </p:sp>
      <p:sp>
        <p:nvSpPr>
          <p:cNvPr id="2159" name="Google Shape;2159;p21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3411412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p21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3. Eerste hulp aan ouderen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8" name="Google Shape;2158;p219"/>
          <p:cNvSpPr txBox="1"/>
          <p:nvPr/>
        </p:nvSpPr>
        <p:spPr>
          <a:xfrm>
            <a:off x="-1828313" y="1113338"/>
            <a:ext cx="14683701" cy="4631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7164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3.8 Gebruik van medicijnen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Medicijnvergiftiging, verschijnselen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Slechte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eetlust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misselijkheid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braken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maagklachten</a:t>
            </a:r>
            <a:endParaRPr dirty="0"/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Diarree, hoofdpijn, branderige ogen, jeuk, huiduitslag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Sufheid, angst, vermoeidheid, bewusteloosheid</a:t>
            </a:r>
          </a:p>
          <a:p>
            <a:pPr marR="0" lvl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82613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Hartritmestoornissen</a:t>
            </a:r>
            <a:endParaRPr dirty="0"/>
          </a:p>
        </p:txBody>
      </p:sp>
      <p:sp>
        <p:nvSpPr>
          <p:cNvPr id="2159" name="Google Shape;2159;p21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4024060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227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4. Eerste hulp aan stembandlozen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9" name="Google Shape;2219;p227"/>
          <p:cNvSpPr txBox="1"/>
          <p:nvPr/>
        </p:nvSpPr>
        <p:spPr>
          <a:xfrm>
            <a:off x="-1734670" y="1422400"/>
            <a:ext cx="11870575" cy="367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687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4.1 Inleiding</a:t>
            </a:r>
            <a:endParaRPr dirty="0"/>
          </a:p>
          <a:p>
            <a:pPr marL="0" marR="0" lvl="0" indent="0" algn="l" rtl="0">
              <a:lnSpc>
                <a:spcPct val="1687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4.2 Herkennen van een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stembandloos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slachtoffer 	</a:t>
            </a:r>
            <a:endParaRPr dirty="0"/>
          </a:p>
          <a:p>
            <a:pPr marL="0" marR="0" lvl="0" indent="0" algn="l" rtl="0">
              <a:lnSpc>
                <a:spcPct val="1687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4.3 Reanimatie van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stembandlozen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6785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4.4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Stembandloze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drenkelingen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20" name="Google Shape;2220;p227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22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4. Eerste hulp aan stembandlozen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6" name="Google Shape;2226;p228"/>
          <p:cNvSpPr txBox="1"/>
          <p:nvPr/>
        </p:nvSpPr>
        <p:spPr>
          <a:xfrm>
            <a:off x="-1813642" y="1259378"/>
            <a:ext cx="11870575" cy="4339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4.1 Inleiding</a:t>
            </a:r>
            <a:b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Strottenhoofd is geheel of gedeeltelijk verwijderd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Praten met stemprothese via spraakknopje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Praten via slokdarmspraak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Praten met een elektrisch spreekapparaat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27" name="Google Shape;2227;p22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22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4. Eerste hulp aan stembandlozen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4.2 Herkennen van een </a:t>
            </a:r>
            <a:r>
              <a:rPr lang="nl-NL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stembandloos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slachtoffer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Draagt meestal iets over stoma zoals sjaal, coltrui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Verwijder nooit de canule die in de stoma zit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Stoma kan afgesloten zijn met pleister met filter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Dragen meestal een penning met het woord ‘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laryngectomy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7"/>
          <p:cNvSpPr txBox="1">
            <a:spLocks noGrp="1"/>
          </p:cNvSpPr>
          <p:nvPr>
            <p:ph type="body" idx="4294967295"/>
          </p:nvPr>
        </p:nvSpPr>
        <p:spPr>
          <a:xfrm>
            <a:off x="371804" y="1099430"/>
            <a:ext cx="7487519" cy="478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pic>
        <p:nvPicPr>
          <p:cNvPr id="435" name="Google Shape;435;p27" descr="Afbeelding met lucht, persoon, spel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7110" y="2573977"/>
            <a:ext cx="3202582" cy="2132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7" descr="Afbeelding met persoon, lucht, pers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0692" y="2573977"/>
            <a:ext cx="3202584" cy="2132544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7"/>
          <p:cNvSpPr/>
          <p:nvPr/>
        </p:nvSpPr>
        <p:spPr>
          <a:xfrm>
            <a:off x="2394785" y="5397079"/>
            <a:ext cx="583634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Stelpen levensbedreigende bloedingen</a:t>
            </a:r>
            <a:endParaRPr/>
          </a:p>
        </p:txBody>
      </p:sp>
      <p:sp>
        <p:nvSpPr>
          <p:cNvPr id="438" name="Google Shape;438;p27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9" name="Google Shape;439;p2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2C9FA06B-8A46-E445-B382-0211DFDA789B}"/>
              </a:ext>
            </a:extLst>
          </p:cNvPr>
          <p:cNvSpPr/>
          <p:nvPr/>
        </p:nvSpPr>
        <p:spPr>
          <a:xfrm>
            <a:off x="1280790" y="1294169"/>
            <a:ext cx="6473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1.4 Actief (levensbedreigend) bloedverlies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22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4. Eerste hulp aan stembandlozen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4.3 Reanimatie van </a:t>
            </a:r>
            <a:r>
              <a:rPr lang="nl-NL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stembandlozen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Bel 1-1-2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Maak kleding rond de hals los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Start met 30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borstcompressies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Sluit met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één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hand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neus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mond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Plaats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je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mond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rond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stoma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geef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2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beademingen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3406298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" name="Google Shape;2232;p22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4. Eerste hulp aan stembandlozen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4.4 </a:t>
            </a:r>
            <a:r>
              <a:rPr lang="nl-NL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Stembandloze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drenkelingen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Bel 1-1-2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Leg drenkeling op buik, armen gekruist onder voorhoofd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Til slachtoffer op, laat water uit stoma stromen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Draai het slachtoffer om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Start met 5 mond-op-hals beademingen, geef daarna </a:t>
            </a:r>
            <a:r>
              <a:rPr lang="nl-NL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compressies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00882288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p232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6" name="Google Shape;2256;p232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7" name="Google Shape;2257;p232"/>
          <p:cNvSpPr txBox="1"/>
          <p:nvPr/>
        </p:nvSpPr>
        <p:spPr>
          <a:xfrm>
            <a:off x="-1734671" y="1030776"/>
            <a:ext cx="11870575" cy="517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203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5.1 Inleiding</a:t>
            </a:r>
            <a:endParaRPr dirty="0"/>
          </a:p>
          <a:p>
            <a:pPr marL="0" marR="0" lvl="0" indent="0" algn="l" rtl="0">
              <a:lnSpc>
                <a:spcPct val="12203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5.2 Ongevallen met tweewielers	</a:t>
            </a:r>
            <a:endParaRPr dirty="0"/>
          </a:p>
          <a:p>
            <a:pPr marL="0" marR="0" lvl="0" indent="0" algn="l" rtl="0">
              <a:lnSpc>
                <a:spcPct val="12203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5.3 Duikongevallen</a:t>
            </a:r>
            <a:endParaRPr dirty="0"/>
          </a:p>
          <a:p>
            <a:pPr marL="0" marR="0" lvl="0" indent="0" algn="l" rtl="0">
              <a:lnSpc>
                <a:spcPct val="12203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5.4 Hoogteziekte</a:t>
            </a:r>
            <a:endParaRPr dirty="0"/>
          </a:p>
          <a:p>
            <a:pPr marL="0" marR="0" lvl="0" indent="0" algn="l" rtl="0">
              <a:lnSpc>
                <a:spcPct val="12203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5.5 Tropische ziekten met koorts</a:t>
            </a:r>
            <a:endParaRPr dirty="0"/>
          </a:p>
          <a:p>
            <a:pPr marL="0" marR="0" lvl="0" indent="0" algn="l" rtl="0">
              <a:lnSpc>
                <a:spcPct val="12203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5.6 Voedselvergiftiging</a:t>
            </a:r>
            <a:endParaRPr dirty="0"/>
          </a:p>
          <a:p>
            <a:pPr marL="0" marR="0" lvl="0" indent="0" algn="l" rtl="0">
              <a:lnSpc>
                <a:spcPct val="12203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5.7 Zonverbranding</a:t>
            </a:r>
            <a:endParaRPr dirty="0"/>
          </a:p>
          <a:p>
            <a:pPr marL="0" marR="0" lvl="0" indent="0" algn="l" rtl="0">
              <a:lnSpc>
                <a:spcPct val="12142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5.8 Sneeuwblindheid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58" name="Google Shape;2258;p232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Bereid je goed voor als je op reis gaat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Let op hygiënische omstandigheden, vooral in het buitenland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Weet dat zorg in het buitenland vaak anders is dan in Nederland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Neem een kleine reisapotheek mee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496426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5.2 Ongevallen met tweewielers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Laat een helm in principe zitten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Afnemen integraalhelm kan leiden tot verergering letsel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De helm moet afgenomen worden bij:</a:t>
            </a:r>
            <a:endParaRPr dirty="0"/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44370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Een bewusteloos slachtoffer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44370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Een slachtoffer met bedreigde ademhaling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44370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Een slachtoffer dat gaat braken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44370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Een slachtoffer met levensbedreigende hoofdbloeding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010007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235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1" name="Google Shape;2281;p235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2" name="Google Shape;2282;p235"/>
          <p:cNvSpPr txBox="1"/>
          <p:nvPr/>
        </p:nvSpPr>
        <p:spPr>
          <a:xfrm>
            <a:off x="-1690552" y="1246909"/>
            <a:ext cx="11870575" cy="5611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5.2 Ongevallen met tweewielers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pic>
        <p:nvPicPr>
          <p:cNvPr id="2283" name="Google Shape;2283;p235" descr="Afbeelding met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6507" y="2159623"/>
            <a:ext cx="3148229" cy="209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4" name="Google Shape;2284;p235" descr="Afbeelding met persoon, grond, buit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1722" y="2174018"/>
            <a:ext cx="3148229" cy="2127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5" name="Google Shape;2285;p235" descr="Afbeelding met persoon, buiten, grond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6937" y="2174018"/>
            <a:ext cx="3148229" cy="21707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6" name="Google Shape;2286;p235"/>
          <p:cNvSpPr txBox="1"/>
          <p:nvPr/>
        </p:nvSpPr>
        <p:spPr>
          <a:xfrm>
            <a:off x="1405789" y="4714814"/>
            <a:ext cx="1062859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Afnemen integraalhelm met één geoefende eerstehulpverlener  </a:t>
            </a:r>
            <a:b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De PORLES-methode</a:t>
            </a:r>
            <a:endParaRPr dirty="0"/>
          </a:p>
        </p:txBody>
      </p:sp>
      <p:sp>
        <p:nvSpPr>
          <p:cNvPr id="2287" name="Google Shape;2287;p235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5.3 Duikongevallen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Bel 1-1-2 bij acute klachten na het duiken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Klachten: pijn achter het borstbeen, stuipen, bewustzijnsstoornis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klachten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zich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24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uur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manifesteren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decompressieziekte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Bel in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dat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geval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direct 1-1-2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705260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 Hoogteziekte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Symptomen ontstaan 4 - 24 uur na bereiken hoogte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Meestal pas boven de 2500 meter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Klachten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afhankelijk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locatie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snelheid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klimmen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5826582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 Hoogteziekte, verschijnselen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Hoofdpijn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Misselijk, slechte eetlust, niet willen eten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Slapeloosheid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Oververmoeidheid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Duizelig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licht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hoofd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1664016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 Hoogteziekte, Eerste Hulp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Laat het slachtoffer dalen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Laat het slachtoffer zelfzorgmedicijnen innemen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Laat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pas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stijgen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symptomen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weg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zijn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Laat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elke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20 - 30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minuten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veel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drinken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5864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8"/>
          <p:cNvSpPr txBox="1">
            <a:spLocks noGrp="1"/>
          </p:cNvSpPr>
          <p:nvPr>
            <p:ph type="body" idx="4294967295"/>
          </p:nvPr>
        </p:nvSpPr>
        <p:spPr>
          <a:xfrm>
            <a:off x="349505" y="1092127"/>
            <a:ext cx="7487519" cy="4952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	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pic>
        <p:nvPicPr>
          <p:cNvPr id="446" name="Google Shape;446;p28" descr="Afbeelding met lucht, persoon, zwembad, spel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0488" y="2205770"/>
            <a:ext cx="1838367" cy="2767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7058" y="2205769"/>
            <a:ext cx="1838368" cy="276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8" descr="Afbeelding met lucht, persoon, zwemmen, speler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3629" y="2205769"/>
            <a:ext cx="1838369" cy="276733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8"/>
          <p:cNvSpPr txBox="1"/>
          <p:nvPr/>
        </p:nvSpPr>
        <p:spPr>
          <a:xfrm>
            <a:off x="3545564" y="5300190"/>
            <a:ext cx="3681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Wonddrukverband</a:t>
            </a:r>
            <a:endParaRPr dirty="0"/>
          </a:p>
        </p:txBody>
      </p:sp>
      <p:sp>
        <p:nvSpPr>
          <p:cNvPr id="450" name="Google Shape;450;p28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1" name="Google Shape;451;p2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180F84FC-4C68-2B40-BBAA-8DFF5EB1724C}"/>
              </a:ext>
            </a:extLst>
          </p:cNvPr>
          <p:cNvSpPr/>
          <p:nvPr/>
        </p:nvSpPr>
        <p:spPr>
          <a:xfrm>
            <a:off x="1280790" y="1294169"/>
            <a:ext cx="6473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1.4 Actief (levensbedreigend) bloedverlies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5.4 Hoogteziekte, preventie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Acclimatiseren, langzaam stijgen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Bij risico hoogteziekte: neem zelfzorg medicijnen mee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1659015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5.5 Tropische ziekten met koorts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Malaria, gele koorts, dengue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Ziektebeelden kunnen ook 4 weken na thuiskomst optreden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Neem in dat geval contact op met een arts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8112827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 Voedselvergiftiging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Wordt veroorzaak door virus, amoebe of bacterie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Oorzaak slechte hygiëne, voedsel buiten koelkast, bereid op straat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‘Boil it, cook it, peel it or forget it’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4976733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 Voedselvergiftiging, Eerste Hulp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Laat het slachtoffer bouillon, kruidenthee of kokoswater drinken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Vul vocht, zouten en mineralen aan bij uitdroging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Laat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eerste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24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uur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diarreeremmer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nemen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Schakel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medische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hevige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buikpijn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tekenen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van shock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Schakel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buikpijn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diarree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braken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bloed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braaksel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      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ontlasting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hoge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koorts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0998425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 Voedselvergiftiging, uitdroging en preventie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Uitdroging door diarree, veel zweten, veel vochtverlies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Uitdroging door te weinig drinken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uitdroging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functioneert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lichaam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slechter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Drink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voldoende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denk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aan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zouten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mineralen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Preventie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 drink 3 - 4 liter per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dag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je op pad bent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40879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 Zonverbranding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Het blootstellen van de huid aan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UV-straling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Verbrande huid is rood, pijnlijk, iets gezwollen, soms blaren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Blijf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na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verbranding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uit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zon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koude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kompressen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hydraterende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crème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Drink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voldoende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070521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5.7 Zonverbranding, preventie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Draag beschermende kleding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Gebruik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regelmatig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zonnebrandcrème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222682"/>
      </p:ext>
    </p:extLst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 </a:t>
            </a:r>
            <a:r>
              <a:rPr lang="en-US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Sneeuwblindheid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Blootstelling oog aan weerkaatsende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UV-stralen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sneeuw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op het water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Beschadiging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hoornvlies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stekende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oog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is rood,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ogen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tranen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flink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9813852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 </a:t>
            </a:r>
            <a:r>
              <a:rPr lang="en-US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Sneeuwblindheid</a:t>
            </a:r>
            <a:r>
              <a:rPr lang="en-US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Eerste</a:t>
            </a:r>
            <a:r>
              <a:rPr lang="en-US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Hulp</a:t>
            </a:r>
            <a:r>
              <a:rPr lang="en-US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preventie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Leg koude kompressen op het oog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Geef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paracetamol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volgens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bijsluiter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Schakel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professionele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Preventie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 </a:t>
            </a:r>
            <a:r>
              <a:rPr lang="en-US" sz="2786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draag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zonnebril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met UV-filter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5. Eerste hulp op reis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2048566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24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6. Eerste Hulp tijdens evenementen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6" name="Google Shape;2406;p24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7" name="Google Shape;2407;p249"/>
          <p:cNvSpPr txBox="1"/>
          <p:nvPr/>
        </p:nvSpPr>
        <p:spPr>
          <a:xfrm>
            <a:off x="-1667436" y="1271279"/>
            <a:ext cx="11870575" cy="4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6.1 Inleiding</a:t>
            </a:r>
            <a:endParaRPr dirty="0"/>
          </a:p>
          <a:p>
            <a:pPr marL="0" marR="0" lvl="0" indent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6.2 Veldnorm Evenementenzorg	</a:t>
            </a:r>
            <a:endParaRPr dirty="0"/>
          </a:p>
          <a:p>
            <a:pPr marL="0" marR="0" lvl="0" indent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6.3 ABCDE-benadering</a:t>
            </a:r>
            <a:endParaRPr dirty="0"/>
          </a:p>
          <a:p>
            <a:pPr marL="0" marR="0" lvl="0" indent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6.4 Organisatie van het evenement</a:t>
            </a:r>
            <a:endParaRPr dirty="0"/>
          </a:p>
          <a:p>
            <a:pPr marL="0" marR="0" lvl="0" indent="0" algn="l" rtl="0">
              <a:lnSpc>
                <a:spcPct val="178571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6.5 Hulpverlening tijdens evenementen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408" name="Google Shape;2408;p24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9"/>
          <p:cNvSpPr txBox="1">
            <a:spLocks noGrp="1"/>
          </p:cNvSpPr>
          <p:nvPr>
            <p:ph type="body" idx="4294967295"/>
          </p:nvPr>
        </p:nvSpPr>
        <p:spPr>
          <a:xfrm>
            <a:off x="302885" y="1090296"/>
            <a:ext cx="7487519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458" name="Google Shape;458;p29"/>
          <p:cNvSpPr txBox="1"/>
          <p:nvPr/>
        </p:nvSpPr>
        <p:spPr>
          <a:xfrm>
            <a:off x="3912256" y="5216966"/>
            <a:ext cx="279609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Traumazwachtel</a:t>
            </a:r>
            <a:endParaRPr dirty="0"/>
          </a:p>
        </p:txBody>
      </p:sp>
      <p:pic>
        <p:nvPicPr>
          <p:cNvPr id="459" name="Google Shape;459;p29" descr="Afbeelding met lucht, persoon, accessoire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2477" y="2311438"/>
            <a:ext cx="1645422" cy="2476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9" descr="Afbeelding met persoon, lucht, vrouw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5138" y="2271195"/>
            <a:ext cx="1645423" cy="2476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9" descr="Afbeelding met lucht, persoon, vrouw, verband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7183" y="2271196"/>
            <a:ext cx="1645424" cy="2476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9" descr="Afbeelding met vrouw, persoon, lucht, speler&#10;&#10;Automatisch gegenereerde beschrijvi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89229" y="2271195"/>
            <a:ext cx="1645424" cy="2476889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9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4" name="Google Shape;464;p2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28A887A-816B-6749-AA0E-F748A15678B5}"/>
              </a:ext>
            </a:extLst>
          </p:cNvPr>
          <p:cNvSpPr/>
          <p:nvPr/>
        </p:nvSpPr>
        <p:spPr>
          <a:xfrm>
            <a:off x="1280790" y="1294169"/>
            <a:ext cx="6473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1.4 Actief (levensbedreigend) bloedverlies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6.1 </a:t>
            </a:r>
            <a:r>
              <a:rPr lang="en-US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Veiligheid is vereist bij evenementen en activiteiten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Lokale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overheid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geeft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vergunning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stelt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veiligheidseisen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organisatoren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stellen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deze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eisen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aan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eerstehulpverleners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6. Eerste hulp tijdens evenementen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920803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 </a:t>
            </a:r>
            <a:r>
              <a:rPr lang="en-US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Veldnorm</a:t>
            </a:r>
            <a:r>
              <a:rPr lang="en-US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Evenementenzorg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Deze norm beschrijft de eisen waaraan de zorg moet voldoen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Twee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niveaus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Basis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Eerste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Hulp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Evenementen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Eerste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Hulp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Bij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grote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evenementen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inzet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Evenementen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Eerste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Hiervoor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aanvullende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kennis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vaardigheden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nodig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6. Eerste hulp tijdens evenementen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7644235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 ABCDE-benadering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Deze benadering is gebruikelijk bij inzet evenementen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Gebaseerd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 ‘Treat first what kills first’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Gestructureerde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benadering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betreffende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controle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vitale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functies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Levensbedreidgende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bloedingen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gaan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ABCDE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6. Eerste hulp tijdens evenementen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685876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2" y="1032436"/>
            <a:ext cx="13718326" cy="5579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 ABCDE-benadering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 - Catastrofaal bloedverlies	stop de bloeding</a:t>
            </a:r>
            <a:endParaRPr dirty="0"/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766050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- Airway	 is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ademweg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vrij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stabiliseer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evt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nek</a:t>
            </a: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816850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B - Breathing	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controleer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ademhaling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816850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C – Circulation	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controle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hartslag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stoornissen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in de</a:t>
            </a:r>
            <a:b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        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circulatie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8644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D – Disability	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bewustzijnscontrole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stoornissen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</a:t>
            </a: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91051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   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neurologische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functies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864475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E - Exposure, environment	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blootstelling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omgeving</a:t>
            </a:r>
            <a:endParaRPr dirty="0"/>
          </a:p>
          <a:p>
            <a:pPr marL="0" marR="0" lvl="0" indent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6. Eerste hulp tijdens evenementen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269554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 ABCDE-benadering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AVPU-methode, bepalen bewustzijnsniveau</a:t>
            </a:r>
            <a:endParaRPr i="1" dirty="0"/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638968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- Alert	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helder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bewust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omgeving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tijd</a:t>
            </a:r>
            <a:endParaRPr lang="en-US"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6483350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V - Verbal	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reageert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op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aanspreken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helemaal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adequaat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6483350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P - Pain	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reageert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alleen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op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pijnprikkels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6483350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U - Unresponsive	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bewusteloos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reageert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niet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op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prikkels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6. Eerste hulp tijdens evenementen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8977252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 ABCDE-benadering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AMPLE-methode, verkrijgen informatie slachtoffer</a:t>
            </a:r>
            <a:endParaRPr i="1" dirty="0"/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60817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- Allergies	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allergiën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waarmee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slachtoffer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bekend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608171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M - Medication	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medicijnen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die nu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worden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gebruikt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608171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P - Past	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relevante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ziektes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ziekenhuisopnames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herkenning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608171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       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symptomen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608171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L - Last meal	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wanneer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het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laatst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gegeten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gedronken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368675" algn="l"/>
                <a:tab pos="6081713" algn="l"/>
              </a:tabLst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E - Events	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gebeurtenissen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direct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voorafgaand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aan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ongeval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6. Eerste hulp tijdens evenementen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915734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6.4 Organisatie van het evenement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Draaiboek en calamiteitenplan 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Afspraken over vergoeding, materialen, verzorging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Informeren van vrijwilligers, draaiboek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Inrichting EHBO-post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Evaluatie na het evenement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6. Eerste hulp tijdens evenementen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3528567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6.5 Hulpverlening tijdens evenementen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Werk samen met anderen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Herken emoties en ga er goed mee om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Houd overzicht bij meerdere slachtoffer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Merk op dat sommige slachtoffers zichzelf kunnen helpen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6. Eerste hulp tijdens evenementen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816590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1029555" y="1059330"/>
            <a:ext cx="10981096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201005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 Inleiding</a:t>
            </a:r>
            <a:endParaRPr lang="nl-NL" sz="2800" dirty="0"/>
          </a:p>
          <a:p>
            <a:pPr lvl="0">
              <a:lnSpc>
                <a:spcPct val="201005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7.2 Gezondheidsverstoringen als gevolg van overmatig alcoholgebruik</a:t>
            </a:r>
          </a:p>
          <a:p>
            <a:pPr lvl="0">
              <a:lnSpc>
                <a:spcPct val="201005"/>
              </a:lnSpc>
              <a:spcBef>
                <a:spcPts val="996"/>
              </a:spcBef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7.3 Gezondheidsverstoringen als gevolg van overmatig drugsgebruik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3564964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Alcohol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Drugs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072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" descr="Afbeelding met gebouw, persoon, bui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0863" y="33933"/>
            <a:ext cx="9619319" cy="6824067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"/>
          <p:cNvSpPr/>
          <p:nvPr/>
        </p:nvSpPr>
        <p:spPr>
          <a:xfrm>
            <a:off x="-1" y="16967"/>
            <a:ext cx="6065837" cy="6857999"/>
          </a:xfrm>
          <a:prstGeom prst="rect">
            <a:avLst/>
          </a:prstGeom>
          <a:solidFill>
            <a:srgbClr val="3061AD"/>
          </a:solidFill>
          <a:ln>
            <a:noFill/>
          </a:ln>
        </p:spPr>
        <p:txBody>
          <a:bodyPr spcFirstLastPara="1" wrap="square" lIns="121275" tIns="121275" rIns="121275" bIns="121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"/>
          <p:cNvSpPr txBox="1"/>
          <p:nvPr/>
        </p:nvSpPr>
        <p:spPr>
          <a:xfrm>
            <a:off x="562237" y="582754"/>
            <a:ext cx="5083522" cy="5327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275" tIns="121275" rIns="121275" bIns="121275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A </a:t>
            </a: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Algemeen</a:t>
            </a:r>
            <a:endParaRPr sz="4378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1. Introductie Eerste Hulp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2. Het menselijk lichaam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3. Verbandmaterialen en hulpmiddelen</a:t>
            </a:r>
            <a:endParaRPr sz="240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92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92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90" dirty="0">
              <a:solidFill>
                <a:schemeClr val="lt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378" dirty="0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1" name="Google Shape;201;p3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2916" y="2852236"/>
            <a:ext cx="7151547" cy="4022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0"/>
          <p:cNvSpPr txBox="1">
            <a:spLocks noGrp="1"/>
          </p:cNvSpPr>
          <p:nvPr>
            <p:ph type="body" idx="4294967295"/>
          </p:nvPr>
        </p:nvSpPr>
        <p:spPr>
          <a:xfrm>
            <a:off x="303493" y="1099430"/>
            <a:ext cx="7487519" cy="478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470" name="Google Shape;470;p30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1" name="Google Shape;471;p30" descr="Afbeelding met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331" y="2381107"/>
            <a:ext cx="3237626" cy="215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30" descr="Afbeelding met perso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7024" y="2381107"/>
            <a:ext cx="3237626" cy="215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30" descr="Afbeelding met persoon, lucht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7717" y="2381106"/>
            <a:ext cx="3237628" cy="215587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30"/>
          <p:cNvSpPr/>
          <p:nvPr/>
        </p:nvSpPr>
        <p:spPr>
          <a:xfrm>
            <a:off x="4661211" y="5111419"/>
            <a:ext cx="3023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Tourniquet (1)</a:t>
            </a:r>
            <a:endParaRPr/>
          </a:p>
        </p:txBody>
      </p:sp>
      <p:sp>
        <p:nvSpPr>
          <p:cNvPr id="475" name="Google Shape;475;p30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6" name="Google Shape;476;p3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9F2A0F2-D9A2-3E4F-8193-D293A8FE546B}"/>
              </a:ext>
            </a:extLst>
          </p:cNvPr>
          <p:cNvSpPr/>
          <p:nvPr/>
        </p:nvSpPr>
        <p:spPr>
          <a:xfrm>
            <a:off x="1280790" y="1294169"/>
            <a:ext cx="6473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1.4 Actief (levensbedreigend) bloedverlies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Alcohol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Vanaf 18 jaar zelf alcohol kopen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Reactie op alcohol afhankelijk van diverse factoren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Comazuipen is niet altijd met opzet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Jongeren reageren anders op alcohol van volwassenen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7519739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Drugs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Worden gebruikt om een bepaald effect op te wekken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Effect afhankelijk van diverse factoren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Stimulerende, verdovende, waarneming veranderende middelen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2278819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Drugs, stimulerende middelen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Energieopwekkend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Amfetamine/speed, cocaïne, XTC (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uppers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Ademhaling en hartslag verhogen, bloeddruk stijgt, spieren spannen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9842751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Drugs, verdovende middelen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Slaperige roes, kalmerende en ontspannende werking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GHB, alcohol, slaap- en kalmeringsmiddelen, heroïne (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downers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Bij overmatig gebruik bewusteloosheid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Bij lage dosering kunnen deze middelen oppeppend werken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787404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Drugs, hallucinerende middelen (hallucinogenen)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Tijdelijke verandering bewustzijn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LSD, hasj, wiet, truffels, paddo’s (trippers)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Pupilvernauwing, gebrekkige coördinatie, spraakstoornissen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Soms optreden ‘bad trip’ 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543;p264" descr="Afbeelding met blauw, ketting&#10;&#10;Automatisch gegenereerde beschrijving">
            <a:extLst>
              <a:ext uri="{FF2B5EF4-FFF2-40B4-BE49-F238E27FC236}">
                <a16:creationId xmlns:a16="http://schemas.microsoft.com/office/drawing/2014/main" id="{DA4D4AE4-48D8-B248-B78D-C2B22BE0E0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91196" y="1612909"/>
            <a:ext cx="2030490" cy="18160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8843933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Drugs, </a:t>
            </a:r>
            <a:r>
              <a:rPr lang="nl-NL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empathogenen</a:t>
            </a:r>
            <a:endParaRPr lang="nl-NL" sz="2786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Groter gevoel voor empathie, welwillendheid, vriendelijker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MDMA (XTC), 4-FA/4-FMP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Uitdroging en depressies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XTC werkt pas na 20 - 60 minuten, uitgewerkt na 4 - 6 uur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795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Drugs, </a:t>
            </a:r>
            <a:r>
              <a:rPr lang="nl-NL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cannabinoïden</a:t>
            </a:r>
            <a:endParaRPr lang="nl-NL" sz="2786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Ontspanning, zorgeloosheid, intensere waarnemingen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Marihuana (wiet)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Spieren verslappen, eetlust neemt toe, versnelde hartslag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Middelen afkomstig van bloemtoppen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henneppland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347845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Drugs, </a:t>
            </a:r>
            <a:r>
              <a:rPr lang="nl-NL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dissociatieven</a:t>
            </a:r>
            <a:endParaRPr lang="nl-NL" sz="2786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Het ervaren van scheiding lichaam en geest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Pijnstiller,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ketamine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PCP –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phencyclidine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DXM, lachgas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Euforie, hallucinaties, duizeligheid, misselijkheid, geen pijn voelen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Soms een ‘bad trip’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418811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7.1 Inleiding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Drugs, smartdrugs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Concentratie verhogend, oppeppend, helder denken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Medicijnen voor Alzheimer, Parkinson, ADHD, Korsakov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Verhoogde hartslag, hoofdpijn, onrust, slaapproblemen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689025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7.2 Gezondheidsverstoringen als gevolg van overmatig alcoholgebruik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Verlies controle over bewegingen, wartaal praten, agressief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Overmatig aanhankelijk, opdringerig, seksistisch of handtastelijk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Kans op verslikking bij bewusteloosheid met braken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613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"/>
          <p:cNvSpPr txBox="1">
            <a:spLocks noGrp="1"/>
          </p:cNvSpPr>
          <p:nvPr>
            <p:ph type="body" idx="4294967295"/>
          </p:nvPr>
        </p:nvSpPr>
        <p:spPr>
          <a:xfrm>
            <a:off x="303922" y="1030047"/>
            <a:ext cx="7487519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483" name="Google Shape;483;p31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Google Shape;484;p31" descr="Afbeelding met persoon, lucht, spel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7250" y="2500440"/>
            <a:ext cx="3237625" cy="215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31" descr="Afbeelding met persoon, speler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7024" y="2500441"/>
            <a:ext cx="3237625" cy="215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1" descr="Afbeelding met persoon, lucht, speler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38003" y="2500440"/>
            <a:ext cx="3237626" cy="2155878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1"/>
          <p:cNvSpPr/>
          <p:nvPr/>
        </p:nvSpPr>
        <p:spPr>
          <a:xfrm>
            <a:off x="4598721" y="5140960"/>
            <a:ext cx="293422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Tourniquet (2)</a:t>
            </a:r>
            <a:endParaRPr dirty="0"/>
          </a:p>
        </p:txBody>
      </p:sp>
      <p:sp>
        <p:nvSpPr>
          <p:cNvPr id="488" name="Google Shape;488;p31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9" name="Google Shape;489;p31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20EA2875-084B-AA48-A6DD-36E4824C707A}"/>
              </a:ext>
            </a:extLst>
          </p:cNvPr>
          <p:cNvSpPr/>
          <p:nvPr/>
        </p:nvSpPr>
        <p:spPr>
          <a:xfrm>
            <a:off x="1280790" y="1294169"/>
            <a:ext cx="6473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1.4 Actief (levensbedreigend) bloedverlies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7.2 Gezondheidsverstoringen als gevolg van overmatig alcoholgebruik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Eerste Hulp bij overmatig alcoholgebruik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Vraag of het slachtoffer ook andere middelen heeft gebruikt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Let op verwondingen n.a.v. vechtpartij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Check vitale functies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Zorg voor deskundige hulp, bel 1-1-2 bij bewusteloosheid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Voorkom onderkoeling, leg een bewusteloze op zijn zij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7277573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7.3 Gezondheidsverstoringen als gevolg van overmatig drugsgebruik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Herkenning van acute middelen gerelateerde problemen (1)</a:t>
            </a: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Insult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bewustzijnsverlies met schokkende verkramping spieren</a:t>
            </a: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Onderkoeling</a:t>
            </a: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   lichaamstemperatuur bij verdovende middelen &lt; 35 ˚C</a:t>
            </a: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Luchtwegobstructie</a:t>
            </a: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       bij verlaagd bewustzijn of bewusteloosheid: stabiele zijligging</a:t>
            </a:r>
          </a:p>
          <a:p>
            <a:pPr marR="0" lvl="0" algn="l" rtl="0"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Voorkom onderkoeling, leg een bewusteloze op zijn zij		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679387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7.3 Gezondheidsverstoringen als gevolg van overmatig drugsgebruik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Herkenning van acute </a:t>
            </a:r>
            <a:r>
              <a:rPr lang="nl-NL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middelengerelateerde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problemen (2)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Bewusteloosheid, vooral bij gebruik verdovende middelen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Opwinding, onrust, verminderd bewustzijn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Levensbedreigende oververhitting, lichaamstemperatuur &gt; 40 ˚C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 - Koel in dat geval actief af en bel 1-1-2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993867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7.3 Gezondheidsverstoringen als gevolg van overmatig drugsgebruik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Herkenning van acute </a:t>
            </a:r>
            <a:r>
              <a:rPr lang="nl-NL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middelengerelateerde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problemen (3)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Opwindingsdelier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bij cocaïne, onthouding drugs 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Uiting delier door infectie, koorts: agressie of gewelddadigheid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Drugspsychose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bij mensen die hier gevoelig voor zijn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Bij XTC, cocaïne, alcohol, cannabis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Uiting psychose: verwardheid, hallucinaties, apathie, futloosheid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901835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Google Shape;2233;p229"/>
          <p:cNvSpPr txBox="1"/>
          <p:nvPr/>
        </p:nvSpPr>
        <p:spPr>
          <a:xfrm>
            <a:off x="-1813643" y="1032436"/>
            <a:ext cx="13945317" cy="4271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79468"/>
              </a:lnSpc>
              <a:buClr>
                <a:srgbClr val="1E4E79"/>
              </a:buClr>
              <a:buSzPts val="2786"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7.3 Gezondheidsverstoringen als gevolg van overmatig drugsgebruik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Eerste Hulp verlenen aan slachtoffers van overmatig drugsgebruik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Handel volgens de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eerstehulprichtlijnen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Let op eigen veiligheid, blijf rustig, uit geen beschuldigingen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Maak oogcontact, stel gerust, win vertrouwen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Probeer te achterhalen wat het slachtoffer gebruikt heeft</a:t>
            </a:r>
          </a:p>
          <a:p>
            <a:pPr lvl="0">
              <a:lnSpc>
                <a:spcPct val="150000"/>
              </a:lnSpc>
              <a:buClr>
                <a:srgbClr val="1E4E79"/>
              </a:buClr>
              <a:buSzPts val="2786"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Schakel professionele hulp in</a:t>
            </a:r>
          </a:p>
          <a:p>
            <a:pPr marR="0" lvl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3635375" algn="l"/>
                <a:tab pos="7820025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234" name="Google Shape;2234;p22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sp>
        <p:nvSpPr>
          <p:cNvPr id="5" name="Google Shape;2255;p232">
            <a:extLst>
              <a:ext uri="{FF2B5EF4-FFF2-40B4-BE49-F238E27FC236}">
                <a16:creationId xmlns:a16="http://schemas.microsoft.com/office/drawing/2014/main" id="{DDAC6040-A359-0C4F-AC02-2BB4CF0EE8EC}"/>
              </a:ext>
            </a:extLst>
          </p:cNvPr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7. Eerste Hulp bij acute alcohol- en drugsproblemen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160554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0" name="Google Shape;2640;p275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1" name="Google Shape;2641;p275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2" name="Google Shape;2642;p275"/>
          <p:cNvSpPr txBox="1"/>
          <p:nvPr/>
        </p:nvSpPr>
        <p:spPr>
          <a:xfrm>
            <a:off x="-1748117" y="1312331"/>
            <a:ext cx="12131674" cy="3482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8.1 Inleiding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8.2 Soorten letsels en preventie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pic>
        <p:nvPicPr>
          <p:cNvPr id="2643" name="Google Shape;2643;p275" descr="Afbeelding met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9765" y="2495286"/>
            <a:ext cx="2691356" cy="3229626"/>
          </a:xfrm>
          <a:prstGeom prst="rect">
            <a:avLst/>
          </a:prstGeom>
          <a:noFill/>
          <a:ln>
            <a:noFill/>
          </a:ln>
        </p:spPr>
      </p:pic>
      <p:sp>
        <p:nvSpPr>
          <p:cNvPr id="2644" name="Google Shape;2644;p275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6" y="1201224"/>
            <a:ext cx="12131674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8.1 Inleiding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 bij de hulpverlening uit van de belangrijke punten: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Let op gevaar, de situatie, medesporters, publiek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Wat is er gebeurd, hoe is het gebeurd	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Stel het slachtoffer gerust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Kijk of professionele hulp nodig is</a:t>
            </a:r>
            <a:endParaRPr dirty="0"/>
          </a:p>
          <a:p>
            <a:pPr marL="0" marR="0" lvl="0" indent="0" algn="l" rtl="0">
              <a:lnSpc>
                <a:spcPct val="128571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Pas de eerste hulp ter plaatse toe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6" y="1201224"/>
            <a:ext cx="12882284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 Soorten letsel en preventie</a:t>
            </a:r>
            <a:endParaRPr dirty="0"/>
          </a:p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  <a:tabLst>
                <a:tab pos="346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	- Hoofdpijn	  	- Spierkramp</a:t>
            </a:r>
            <a:endParaRPr lang="nl-NL" sz="2800" dirty="0"/>
          </a:p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  <a:tabLst>
                <a:tab pos="346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Schuurplekken	 - Plaatselijke doorbloedingsproblemen</a:t>
            </a:r>
            <a:endParaRPr lang="nl-NL" sz="2800" dirty="0"/>
          </a:p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  <a:tabLst>
                <a:tab pos="346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Warmte-uitslag	 - Logesyndroom 	</a:t>
            </a:r>
            <a:endParaRPr lang="nl-NL" sz="2800" dirty="0"/>
          </a:p>
          <a:p>
            <a:pPr lvl="0">
              <a:lnSpc>
                <a:spcPct val="150000"/>
              </a:lnSpc>
              <a:spcBef>
                <a:spcPts val="996"/>
              </a:spcBef>
              <a:buClr>
                <a:srgbClr val="1E4E79"/>
              </a:buClr>
              <a:buSzPts val="2786"/>
              <a:tabLst>
                <a:tab pos="3462338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Hitteletsels	 	 - Blaren 	</a:t>
            </a:r>
            <a:endParaRPr lang="nl-NL" sz="2800" dirty="0"/>
          </a:p>
          <a:p>
            <a:pPr marL="0" marR="0" lvl="0" indent="0" algn="l" rtl="0">
              <a:lnSpc>
                <a:spcPct val="128571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4284628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7" y="1201224"/>
            <a:ext cx="12949519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 Soorten letsels en preventie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Hoofdpijn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Onvoldoende drinken, uitdroging geeft hoofdpijn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Eerste Hulp: drink en eet regelmatig tijdens een evenement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9485019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7" y="1201224"/>
            <a:ext cx="12949519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 Soorten letsels en preventie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Schuurplekken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Draag geen katoen, wel synthetische sportkleding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Smeer vaseline op een gevoelige huid</a:t>
            </a:r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Gebruik talkpoeder om de huid droog te houden</a:t>
            </a:r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Dek wonden af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8032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2"/>
          <p:cNvSpPr txBox="1">
            <a:spLocks noGrp="1"/>
          </p:cNvSpPr>
          <p:nvPr>
            <p:ph type="body" idx="4294967295"/>
          </p:nvPr>
        </p:nvSpPr>
        <p:spPr>
          <a:xfrm>
            <a:off x="371804" y="1091386"/>
            <a:ext cx="7487519" cy="478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	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508125" algn="l"/>
              </a:tabLst>
            </a:pPr>
            <a:r>
              <a:rPr lang="nl-NL" dirty="0"/>
              <a:t>	Hemostatisch gaas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495" name="Google Shape;495;p32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6" name="Google Shape;496;p32" descr="Afbeelding met tekst, binnen, vlo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60358" y="2997738"/>
            <a:ext cx="3691834" cy="276887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2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8" name="Google Shape;498;p3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A1990A1C-DDC0-E247-8A9B-190DB035DC67}"/>
              </a:ext>
            </a:extLst>
          </p:cNvPr>
          <p:cNvSpPr/>
          <p:nvPr/>
        </p:nvSpPr>
        <p:spPr>
          <a:xfrm>
            <a:off x="1280790" y="1294169"/>
            <a:ext cx="6473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1.4 Actief (levensbedreigend) bloedverlies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7" y="1201224"/>
            <a:ext cx="12949519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 Soorten letsels en preventie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Warmte-uitslag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Rode, jeukende vlekken op enkels, onderbenen, voorvoet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Neemt de uitslag toe, schakel de huisarts in</a:t>
            </a:r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Koel de vlekken</a:t>
            </a:r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Bij terugkerende last, draag andere sokken/schoenen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74793076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7" y="1201224"/>
            <a:ext cx="12949519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 Soorten letsels en preventie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Hitteletsels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Kleding ventileert niet goed, warmte kan niet weg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Draag kleding die bovenlichaam droog houdt, pet, hoed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Eerste Hulp: zoek koele plek op, drink voldoende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Trek overbodige kleding uit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Bij aanhoudende klachten raadpleeg zorgverlener evenement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Bel 1-1-2 bij afwezigheid arts en/of verpleegkundige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3574358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7" y="1201224"/>
            <a:ext cx="12949519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 Soorten letsels en preventie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Spierkramp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Te snel gaan sporten zonder goed warming-up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Plotselinge felle spierpijn duidt op spierscheur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Laat slachtoffer zich minder inspannen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Spier oprekken, bij geen effect: masseer de spier los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Vul vochttekort aan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Koel de plek en zorg voor professionele hulp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05541815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7" y="1201224"/>
            <a:ext cx="12949519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 Soorten letsels en preventie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Plaatselijke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doorbloedingsproblemen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afknelling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Te kleine of te strak geveterde schoenen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Te krappe kleding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Beschermingsmiddelen die te lang zitten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Maak veters, kleding en bescherming los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Verder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sporten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er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geen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restverschijnselen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zijn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81833453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7" y="1201224"/>
            <a:ext cx="12949519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 Soorten letsels en preventie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Logesyndroom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Spieren met dezelfde functie zitten in een ruimte, een loge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Het omhulsel is stuk, er is weinig ruimte voor zwelling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Syndroom ontstaat na te lang sporten, na trauma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Risico op beschadiging spieren en zenuwen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Hevige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stekende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krampende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pijn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harde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spier,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verlamming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Stop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inspaning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koel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zorg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voor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professionele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hulp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72412943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7" y="1201224"/>
            <a:ext cx="13376133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 Soorten letsels en preventie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Blaren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Oorzaak: bevriezing, verbranding, wrijving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Bloedblaar: gevuld met bloed, niet doorprikken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Bevriezingsblaar en brandblaar: niet doorprikken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Gesloten blaar alleen doorprikken bij doorsporten en last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Open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blaar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is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infectiegevoelig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,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behandel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als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doorgeprikte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blaar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2948685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7" y="1201224"/>
            <a:ext cx="13376133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 Soorten letsels en preventie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Blaren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Eerste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Hulp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bij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gesloten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blaren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(1)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Was je handen, draag wegwerphandschoenen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Verwijder oude pleisters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Ontsmet de blaar en omgeving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Prik de blaar door met bloedlancet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Desinfecteer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blaar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nogmaals</a:t>
            </a:r>
            <a:endParaRPr lang="en-US" sz="2786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47076239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p276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8. Eerste hulp bij sport- en wandelletsels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1" name="Google Shape;2651;p276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276"/>
          <p:cNvSpPr txBox="1"/>
          <p:nvPr/>
        </p:nvSpPr>
        <p:spPr>
          <a:xfrm>
            <a:off x="-1761567" y="1201224"/>
            <a:ext cx="13376133" cy="4667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8.2 Soorten letsels en preventie</a:t>
            </a:r>
            <a:endParaRPr dirty="0"/>
          </a:p>
          <a:p>
            <a:pPr marL="0" marR="0" lvl="0" indent="0" algn="l" rtl="0">
              <a:lnSpc>
                <a:spcPct val="129217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Blaren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Eerste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Hulp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bij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gesloten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blaren</a:t>
            </a:r>
            <a:r>
              <a:rPr lang="en-US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(2)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Leg een blaarverband aan</a:t>
            </a:r>
            <a:endParaRPr dirty="0"/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Gebruik kleefpleister van 2,5 cm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Plak de stroken dakpansgewijs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	- Bij blaren op tenen zonder vocht vette watten ertussen vlechten</a:t>
            </a:r>
          </a:p>
          <a:p>
            <a:pPr marL="0" marR="0" lvl="0" indent="0" algn="l" rtl="0"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</a:t>
            </a:r>
            <a:r>
              <a:rPr lang="en-US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653" name="Google Shape;2653;p276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420AB62-F765-A24B-8FC5-9D4E722E9B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2635" y="1640116"/>
            <a:ext cx="1987268" cy="227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49779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p288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9" name="Google Shape;2759;p288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0" name="Google Shape;2760;p288"/>
          <p:cNvSpPr txBox="1"/>
          <p:nvPr/>
        </p:nvSpPr>
        <p:spPr>
          <a:xfrm>
            <a:off x="-1761564" y="1371706"/>
            <a:ext cx="12131674" cy="5163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9.1 Eerste hulp verlenen met beperkte hulpmiddelen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9.2 Eerste hulp bij een terroristische aanslag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9.3 Eerste hulp tijdens een pandemie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61" name="Google Shape;2761;p288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3" y="1164364"/>
            <a:ext cx="12131674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9.1 Eerste hulp verlenen met beperkte hulpmiddelen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Hulp inschakelen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Improviseren met bestaande middelen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Het stoppen van hevig bloedverlies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Doelgericht handelen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pic>
        <p:nvPicPr>
          <p:cNvPr id="2770" name="Google Shape;2770;p2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49680" y="3429000"/>
            <a:ext cx="2489335" cy="2470996"/>
          </a:xfrm>
          <a:prstGeom prst="rect">
            <a:avLst/>
          </a:prstGeom>
          <a:noFill/>
          <a:ln>
            <a:noFill/>
          </a:ln>
        </p:spPr>
      </p:pic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 txBox="1">
            <a:spLocks noGrp="1"/>
          </p:cNvSpPr>
          <p:nvPr>
            <p:ph type="body" idx="4294967295"/>
          </p:nvPr>
        </p:nvSpPr>
        <p:spPr>
          <a:xfrm>
            <a:off x="300684" y="1036364"/>
            <a:ext cx="7487519" cy="4785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lang="nl-NL" b="1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817688" algn="l"/>
              </a:tabLst>
            </a:pPr>
            <a:r>
              <a:rPr lang="nl-NL" dirty="0"/>
              <a:t>	- Hoogenergetisch trauma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778000" algn="l"/>
              </a:tabLst>
            </a:pPr>
            <a:r>
              <a:rPr lang="nl-NL" dirty="0"/>
              <a:t>	 - Verschijnselen nekletsel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817688" algn="l"/>
              </a:tabLst>
            </a:pPr>
            <a:r>
              <a:rPr lang="nl-NL" dirty="0"/>
              <a:t>	 - Eerste hulp</a:t>
            </a: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505" name="Google Shape;505;p33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6" name="Google Shape;506;p33" descr="Afbeelding met bui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02276" y="1483824"/>
            <a:ext cx="2735265" cy="4067374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33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8" name="Google Shape;508;p3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A4880E0B-CA0C-A440-8B9C-9E43C7B986E9}"/>
              </a:ext>
            </a:extLst>
          </p:cNvPr>
          <p:cNvSpPr/>
          <p:nvPr/>
        </p:nvSpPr>
        <p:spPr>
          <a:xfrm>
            <a:off x="1254283" y="1140280"/>
            <a:ext cx="2608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1.5 Wervelletsel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58115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9.1 Eerste hulp verlenen met beperkte hulpmiddelen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Hulp inschakelen</a:t>
            </a:r>
            <a:endParaRPr i="1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In principe is de professionele hulp binnen 15 minuten te plaatse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Handel volgens de belangrijke punten, let op veiligheid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Behandel ter plekke, stabiliseer en evacueer het slachtoffer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Verdeel de taken binnen de hulpverlenersgroep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05441020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9.1 Eerste hulp verlenen met beperkte hulpmiddelen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Improviseren met bestaande middelen</a:t>
            </a:r>
            <a:endParaRPr i="1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Bescherm het slachtoffer tegen weersomstandigheden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Zorg voor schaduw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Zorg voor bescherming tegen onderkoeling en de regen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10837674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9.1 Eerste hulp verlenen met beperkte hulpmiddelen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Het stoppen van hevig bloedverlies</a:t>
            </a:r>
            <a:endParaRPr i="1"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Stop de bloeding door druk op de wond uit te oefenen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Lukt dit niet, improviseer met stroken stof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Gebruik bij ledematen bijvoorbeeld een sjaal als tourniquet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Zorg zo snel mogelijk voor professionele hulp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73158028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9.1 Eerste hulp verlenen met beperkte hulpmiddelen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Doelgericht handelen</a:t>
            </a:r>
            <a:endParaRPr i="1"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Houd bij de behandeling je doel in de gaten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Stel prioriteiten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Gebruik indien nodig andere hulpmiddelen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Spalk een gebroken been met bijvoorbeeld latten of takken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27587965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9.2 Eerste hulp bij een terroristische aanslag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Veiligheid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Evacueren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Stelpen van bloedingen, puntdruk met rol verband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Levensreddend handelen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Aankomst van professionele hulpverleners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Andere letsels bij een aanslag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4819289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9.2 Eerste hulp bij een terroristische aanslag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Veiligheid</a:t>
            </a:r>
            <a:endParaRPr i="1"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Net na de aanslag zijn de daders vaak nog aanwezig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Soms zijn er nog niet afgegane explosieven, 2</a:t>
            </a:r>
            <a:r>
              <a:rPr lang="nl-NL" sz="2786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aanslag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Mogelijk instortingsgevaar na explosies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Chaos door paniek en angst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Bel zo snel mogelijk 1-1-2 met zo veel mogelijk informatie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041781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9.2 Eerste hulp bij een terroristische aanslag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Evacueren</a:t>
            </a:r>
            <a:endParaRPr i="1"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Laat omstanders helpen bij het evacueren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Leid slachtoffers en omstanders naar een veilige plaats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Probeer iedereen op één plek te verzamelen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5376290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9.2 Eerste hulp bij een terroristische aanslag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Stoppen van bloedingen, puntdruk met rol verband</a:t>
            </a:r>
            <a:endParaRPr i="1"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Kans op ernstige verwondingen bij aanslag met vuurwapens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Het zo snel mogelijk stoppen van ernstige bloeding heeft prioriteit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Gebruik een rol verband voor extra druk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  <p:pic>
        <p:nvPicPr>
          <p:cNvPr id="6" name="Google Shape;2843;p297" descr="Afbeelding met persoon, hand, sluiten&#10;&#10;Automatisch gegenereerde beschrijving">
            <a:extLst>
              <a:ext uri="{FF2B5EF4-FFF2-40B4-BE49-F238E27FC236}">
                <a16:creationId xmlns:a16="http://schemas.microsoft.com/office/drawing/2014/main" id="{72699B58-2392-1F4F-974C-8BFF371ED4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6890" y="4414614"/>
            <a:ext cx="2554796" cy="17031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768943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9.2 Eerste hulp bij een terroristische aanslag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Levensreddend handelen</a:t>
            </a:r>
            <a:endParaRPr i="1"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‘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Treat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first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kills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first’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Controleer de vitale functies, volg je basisprotocol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Bepaal welke slachtoffers het eerst geholpen moeten worden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Breng niet ernstig gewonde slachtoffers naar een veilige plek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661051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9.2 Eerste hulp bij een terroristische aanslag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Aankomst van professionele hulpverleners</a:t>
            </a:r>
            <a:endParaRPr i="1"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Geef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desgevraagd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snelle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indruk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de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situatie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Het identificeren van de daders is een taak van de politie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Volg de instructies van de professionele hulpverleners op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Gewondennest: voor de eerste stabiliserende behandeling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Als je zelf niet ernstig gewond bent, kijk of jouw zorg kan wachten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790568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4"/>
          <p:cNvSpPr txBox="1">
            <a:spLocks noGrp="1"/>
          </p:cNvSpPr>
          <p:nvPr>
            <p:ph type="body" idx="4294967295"/>
          </p:nvPr>
        </p:nvSpPr>
        <p:spPr>
          <a:xfrm>
            <a:off x="1334605" y="1742094"/>
            <a:ext cx="9856031" cy="4152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531813" algn="l"/>
              </a:tabLst>
            </a:pPr>
            <a:r>
              <a:rPr lang="nl-NL" dirty="0"/>
              <a:t>	</a:t>
            </a:r>
            <a:r>
              <a:rPr lang="nl-NL" i="1" dirty="0"/>
              <a:t>Hoogenergetisch trauma</a:t>
            </a:r>
            <a:br>
              <a:rPr lang="nl-NL" dirty="0"/>
            </a:br>
            <a:r>
              <a:rPr lang="nl-NL" dirty="0"/>
              <a:t>		- Aanrijding met hoge snelheid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531813" algn="l"/>
              </a:tabLst>
            </a:pPr>
            <a:r>
              <a:rPr lang="nl-NL" dirty="0"/>
              <a:t> 		- Val van grote hoogte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531813" algn="l"/>
              </a:tabLst>
            </a:pPr>
            <a:r>
              <a:rPr lang="nl-NL" dirty="0"/>
              <a:t> 		- Duiken in ondiep water</a:t>
            </a: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516" name="Google Shape;516;p34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7" name="Google Shape;517;p3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414952AA-1BBC-FD4B-98DC-1CEDB2F1B7BE}"/>
              </a:ext>
            </a:extLst>
          </p:cNvPr>
          <p:cNvSpPr/>
          <p:nvPr/>
        </p:nvSpPr>
        <p:spPr>
          <a:xfrm>
            <a:off x="1254283" y="1140280"/>
            <a:ext cx="3967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1.5 Wervelletsel, oorzaak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9.2 Eerste hulp bij een terroristische aanslag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Andere letsels bij een aanslag</a:t>
            </a:r>
            <a:endParaRPr i="1"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Explosies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kunnen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schadegolven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veroorzaken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Hierdoor kunnen blastletsels ontstaan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Stel altijd eerst de vitale functies veilig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Behandel daarna de plaatselijke letsels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Volg altijd de instructies van de professionele hulpverlening op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90717929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517109" y="495291"/>
            <a:ext cx="10904577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9. Eerste Hulp tijdens bijzondere omstandigheden</a:t>
            </a:r>
            <a:br>
              <a:rPr lang="nl-NL" sz="36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8" name="Google Shape;2768;p289"/>
          <p:cNvSpPr txBox="1"/>
          <p:nvPr/>
        </p:nvSpPr>
        <p:spPr>
          <a:xfrm>
            <a:off x="-145473" y="1619847"/>
            <a:ext cx="11870575" cy="510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Noto Sans Symbols"/>
              <a:buNone/>
            </a:pP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9" name="Google Shape;2769;p289"/>
          <p:cNvSpPr txBox="1"/>
          <p:nvPr/>
        </p:nvSpPr>
        <p:spPr>
          <a:xfrm>
            <a:off x="-1713734" y="1164364"/>
            <a:ext cx="13618417" cy="54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9.3 Eerste hulp tijdens een pandemie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pandemie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van alle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tijden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pokken</a:t>
            </a:r>
            <a:r>
              <a:rPr lang="en-US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de pest, variola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In 2019 veroorzaakte SARS-CoV-2 wereldwijd COVIC-19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Certificerende instanties geven aangepaste basisprotocollen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Soms kun je het slachtoffer vertellen wat hij zelf kan doen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Geruststellen kan ook op afstand</a:t>
            </a:r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- Bel in het uiterste geval 1-1-2</a:t>
            </a:r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														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9637279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" name="Google Shape;2767;p289"/>
          <p:cNvSpPr txBox="1"/>
          <p:nvPr/>
        </p:nvSpPr>
        <p:spPr>
          <a:xfrm>
            <a:off x="4403342" y="2501891"/>
            <a:ext cx="3324990" cy="927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D60A6"/>
              </a:buClr>
              <a:buSzPts val="3600"/>
              <a:buFont typeface="Calibri"/>
              <a:buNone/>
            </a:pPr>
            <a:r>
              <a:rPr lang="nl-NL" sz="48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  <a:t>VRAGEN?</a:t>
            </a:r>
            <a:br>
              <a:rPr lang="nl-NL" sz="4800" b="1" dirty="0">
                <a:solidFill>
                  <a:srgbClr val="AD60A6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800" b="1" dirty="0">
              <a:solidFill>
                <a:srgbClr val="AD60A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1" name="Google Shape;2771;p289"/>
          <p:cNvSpPr txBox="1"/>
          <p:nvPr/>
        </p:nvSpPr>
        <p:spPr>
          <a:xfrm>
            <a:off x="0" y="6211669"/>
            <a:ext cx="11904684" cy="646331"/>
          </a:xfrm>
          <a:prstGeom prst="rect">
            <a:avLst/>
          </a:prstGeom>
          <a:solidFill>
            <a:srgbClr val="AD60A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E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Extra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3116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4"/>
          <p:cNvSpPr txBox="1">
            <a:spLocks noGrp="1"/>
          </p:cNvSpPr>
          <p:nvPr>
            <p:ph type="body" idx="4294967295"/>
          </p:nvPr>
        </p:nvSpPr>
        <p:spPr>
          <a:xfrm>
            <a:off x="1690205" y="1721774"/>
            <a:ext cx="9856031" cy="4152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E4E79"/>
              </a:buClr>
              <a:buSzPts val="2700"/>
              <a:buNone/>
              <a:tabLst>
                <a:tab pos="531813" algn="l"/>
              </a:tabLst>
            </a:pPr>
            <a:r>
              <a:rPr lang="nl-NL" dirty="0"/>
              <a:t>	- Pijn in de nek, nek niet kunnen bewegen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E4E79"/>
              </a:buClr>
              <a:buSzPts val="2700"/>
              <a:buNone/>
              <a:tabLst>
                <a:tab pos="531813" algn="l"/>
              </a:tabLst>
            </a:pPr>
            <a:r>
              <a:rPr lang="nl-NL" dirty="0"/>
              <a:t>	- Tintelingen in armen of benen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E4E79"/>
              </a:buClr>
              <a:buSzPts val="2700"/>
              <a:buNone/>
              <a:tabLst>
                <a:tab pos="531813" algn="l"/>
              </a:tabLst>
            </a:pPr>
            <a:r>
              <a:rPr lang="nl-NL" dirty="0"/>
              <a:t>	-  Armen en/of benen niet kunnen bewegen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E4E79"/>
              </a:buClr>
              <a:buSzPts val="2700"/>
              <a:buNone/>
              <a:tabLst>
                <a:tab pos="531813" algn="l"/>
              </a:tabLst>
            </a:pPr>
            <a:r>
              <a:rPr lang="nl-NL" dirty="0"/>
              <a:t> 	- Verwardheid, slaperig, geheugenverlies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E4E79"/>
              </a:buClr>
              <a:buSzPts val="2700"/>
              <a:buNone/>
              <a:tabLst>
                <a:tab pos="531813" algn="l"/>
              </a:tabLst>
            </a:pPr>
            <a:r>
              <a:rPr lang="nl-NL" dirty="0"/>
              <a:t>	- Soms belemmering luchtweg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E4E79"/>
              </a:buClr>
              <a:buSzPts val="2700"/>
              <a:buNone/>
              <a:tabLst>
                <a:tab pos="531813" algn="l"/>
              </a:tabLst>
            </a:pPr>
            <a:r>
              <a:rPr lang="nl-NL" dirty="0"/>
              <a:t> 	- Bewusteloosheid</a:t>
            </a:r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531813" algn="l"/>
              </a:tabLst>
            </a:pP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516" name="Google Shape;516;p34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7" name="Google Shape;517;p3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378E748-EA33-544B-80CF-0988DB4E4E31}"/>
              </a:ext>
            </a:extLst>
          </p:cNvPr>
          <p:cNvSpPr/>
          <p:nvPr/>
        </p:nvSpPr>
        <p:spPr>
          <a:xfrm>
            <a:off x="1254283" y="1140280"/>
            <a:ext cx="6340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1.5 Wervelletsel, verschijnselen nekletsel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592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6"/>
          <p:cNvSpPr txBox="1">
            <a:spLocks noGrp="1"/>
          </p:cNvSpPr>
          <p:nvPr>
            <p:ph type="body" idx="4294967295"/>
          </p:nvPr>
        </p:nvSpPr>
        <p:spPr>
          <a:xfrm>
            <a:off x="1285050" y="1105753"/>
            <a:ext cx="7487519" cy="4717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531813" algn="l"/>
                <a:tab pos="842963" algn="l"/>
              </a:tabLst>
            </a:pPr>
            <a:r>
              <a:rPr lang="nl-NL" dirty="0"/>
              <a:t>		- Bel 1-1-2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531813" algn="l"/>
                <a:tab pos="842963" algn="l"/>
              </a:tabLst>
            </a:pPr>
            <a:r>
              <a:rPr lang="nl-NL" dirty="0"/>
              <a:t>		- Laat het slachtoffer zich niet bewegen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531813" algn="l"/>
                <a:tab pos="842963" algn="l"/>
              </a:tabLst>
            </a:pPr>
            <a:r>
              <a:rPr lang="nl-NL" dirty="0"/>
              <a:t>		- Stabiliseer het hoofd</a:t>
            </a:r>
            <a:br>
              <a:rPr lang="nl-NL" dirty="0"/>
            </a:b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</a:t>
            </a:r>
            <a:endParaRPr dirty="0"/>
          </a:p>
        </p:txBody>
      </p:sp>
      <p:sp>
        <p:nvSpPr>
          <p:cNvPr id="531" name="Google Shape;531;p36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p36" descr="Afbeelding met persoon, gron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5760" y="2654662"/>
            <a:ext cx="3830448" cy="2575183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36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Levensreddend handelen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4" name="Google Shape;534;p3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D38B7B9-01A6-984D-A34E-A35BF10A8298}"/>
              </a:ext>
            </a:extLst>
          </p:cNvPr>
          <p:cNvSpPr/>
          <p:nvPr/>
        </p:nvSpPr>
        <p:spPr>
          <a:xfrm>
            <a:off x="1254283" y="1140280"/>
            <a:ext cx="44967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1.5 Wervelletsel, Eerste Hulp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7"/>
          <p:cNvSpPr txBox="1">
            <a:spLocks noGrp="1"/>
          </p:cNvSpPr>
          <p:nvPr>
            <p:ph type="body" idx="4294967295"/>
          </p:nvPr>
        </p:nvSpPr>
        <p:spPr>
          <a:xfrm>
            <a:off x="265055" y="1072941"/>
            <a:ext cx="9688490" cy="535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2.1 Keten van overleven, niet-</a:t>
            </a:r>
            <a:r>
              <a:rPr lang="nl-NL" dirty="0" err="1"/>
              <a:t>reanimerenpenning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2.2 Reanimatie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2.3 Hulpmiddelen bij reanimatie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2.4 Automatische Externe Defibrillator (AED)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2.5 Stabiele zijligging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2.6 Reanimatie van drenkelingen, baby’s en kinderen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2.7 Burgerhulpverlening 	</a:t>
            </a:r>
            <a:br>
              <a:rPr lang="nl-NL" dirty="0"/>
            </a:br>
            <a:r>
              <a:rPr lang="nl-NL" dirty="0"/>
              <a:t>	</a:t>
            </a:r>
            <a:endParaRPr dirty="0"/>
          </a:p>
        </p:txBody>
      </p:sp>
      <p:sp>
        <p:nvSpPr>
          <p:cNvPr id="541" name="Google Shape;541;p37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37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3" name="Google Shape;543;p3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8"/>
          <p:cNvGrpSpPr/>
          <p:nvPr/>
        </p:nvGrpSpPr>
        <p:grpSpPr>
          <a:xfrm>
            <a:off x="1744058" y="2053580"/>
            <a:ext cx="7743421" cy="3013964"/>
            <a:chOff x="933595" y="2306638"/>
            <a:chExt cx="7781635" cy="3028950"/>
          </a:xfrm>
        </p:grpSpPr>
        <p:sp>
          <p:nvSpPr>
            <p:cNvPr id="550" name="Google Shape;550;p38"/>
            <p:cNvSpPr/>
            <p:nvPr/>
          </p:nvSpPr>
          <p:spPr>
            <a:xfrm>
              <a:off x="1043128" y="2565400"/>
              <a:ext cx="2195431" cy="2060575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38"/>
            <p:cNvSpPr/>
            <p:nvPr/>
          </p:nvSpPr>
          <p:spPr>
            <a:xfrm>
              <a:off x="2771851" y="3068638"/>
              <a:ext cx="2195430" cy="2060575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38"/>
            <p:cNvSpPr/>
            <p:nvPr/>
          </p:nvSpPr>
          <p:spPr>
            <a:xfrm>
              <a:off x="4643444" y="3068638"/>
              <a:ext cx="2197018" cy="2060575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8"/>
            <p:cNvSpPr/>
            <p:nvPr/>
          </p:nvSpPr>
          <p:spPr>
            <a:xfrm>
              <a:off x="6372167" y="2565400"/>
              <a:ext cx="2195430" cy="2060575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4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54" name="Google Shape;554;p38" descr="Keten van overleven"/>
            <p:cNvPicPr preferRelativeResize="0"/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933595" y="2306638"/>
              <a:ext cx="7781635" cy="30289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5" name="Google Shape;555;p38"/>
          <p:cNvSpPr txBox="1"/>
          <p:nvPr/>
        </p:nvSpPr>
        <p:spPr>
          <a:xfrm>
            <a:off x="9487479" y="6467882"/>
            <a:ext cx="2060360" cy="229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475" rIns="45475" bIns="454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9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Afbeelding: Nederlandse Reanimatie Raad</a:t>
            </a:r>
            <a:endParaRPr/>
          </a:p>
        </p:txBody>
      </p:sp>
      <p:sp>
        <p:nvSpPr>
          <p:cNvPr id="557" name="Google Shape;557;p38"/>
          <p:cNvSpPr/>
          <p:nvPr/>
        </p:nvSpPr>
        <p:spPr>
          <a:xfrm>
            <a:off x="1232088" y="1107293"/>
            <a:ext cx="79915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 Keten van overleven, niet- reanimeren penning</a:t>
            </a:r>
            <a:endParaRPr dirty="0"/>
          </a:p>
        </p:txBody>
      </p:sp>
      <p:sp>
        <p:nvSpPr>
          <p:cNvPr id="558" name="Google Shape;558;p38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9" name="Google Shape;559;p38"/>
          <p:cNvSpPr/>
          <p:nvPr/>
        </p:nvSpPr>
        <p:spPr>
          <a:xfrm>
            <a:off x="4049730" y="5362938"/>
            <a:ext cx="357218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Keten van overleving</a:t>
            </a:r>
            <a:endParaRPr/>
          </a:p>
        </p:txBody>
      </p:sp>
      <p:sp>
        <p:nvSpPr>
          <p:cNvPr id="560" name="Google Shape;560;p3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9"/>
          <p:cNvSpPr txBox="1"/>
          <p:nvPr/>
        </p:nvSpPr>
        <p:spPr>
          <a:xfrm>
            <a:off x="9487479" y="6467882"/>
            <a:ext cx="2060360" cy="229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475" tIns="45475" rIns="45475" bIns="454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89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Afbeelding: Nederlandse Reanimatie Raad</a:t>
            </a:r>
            <a:endParaRPr/>
          </a:p>
        </p:txBody>
      </p:sp>
      <p:sp>
        <p:nvSpPr>
          <p:cNvPr id="567" name="Google Shape;567;p39"/>
          <p:cNvSpPr txBox="1"/>
          <p:nvPr/>
        </p:nvSpPr>
        <p:spPr>
          <a:xfrm>
            <a:off x="383580" y="1552101"/>
            <a:ext cx="9688579" cy="4786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2786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b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/>
          </a:p>
        </p:txBody>
      </p:sp>
      <p:pic>
        <p:nvPicPr>
          <p:cNvPr id="568" name="Google Shape;568;p39" descr="Afbeelding met tekst&#10;&#10;Automatisch gegenereerde beschrijvi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226" y="2090420"/>
            <a:ext cx="3174506" cy="3283554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39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1" name="Google Shape;571;p39"/>
          <p:cNvSpPr/>
          <p:nvPr/>
        </p:nvSpPr>
        <p:spPr>
          <a:xfrm>
            <a:off x="2256561" y="3732197"/>
            <a:ext cx="723091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Niet-reanimeren penning</a:t>
            </a:r>
            <a:endParaRPr dirty="0"/>
          </a:p>
        </p:txBody>
      </p:sp>
      <p:sp>
        <p:nvSpPr>
          <p:cNvPr id="572" name="Google Shape;572;p3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9" name="Google Shape;557;p38">
            <a:extLst>
              <a:ext uri="{FF2B5EF4-FFF2-40B4-BE49-F238E27FC236}">
                <a16:creationId xmlns:a16="http://schemas.microsoft.com/office/drawing/2014/main" id="{849AF404-BF0D-B84F-A5C2-D28AAD1C2D0A}"/>
              </a:ext>
            </a:extLst>
          </p:cNvPr>
          <p:cNvSpPr/>
          <p:nvPr/>
        </p:nvSpPr>
        <p:spPr>
          <a:xfrm>
            <a:off x="1232088" y="1107293"/>
            <a:ext cx="79915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2.1 Keten van overleven, niet- reanimeren penning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866551" y="445055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61AD"/>
              </a:buClr>
              <a:buSzPts val="4378"/>
              <a:buFont typeface="Abel"/>
              <a:buNone/>
            </a:pPr>
            <a:r>
              <a:rPr lang="nl-NL" sz="3600" b="1" i="0" u="none" strike="noStrike" cap="none" dirty="0">
                <a:solidFill>
                  <a:srgbClr val="3061AD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Introductie Eerste Hulp</a:t>
            </a:r>
            <a:br>
              <a:rPr lang="nl-NL" sz="36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 dirty="0">
              <a:solidFill>
                <a:schemeClr val="lt1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4294967295"/>
          </p:nvPr>
        </p:nvSpPr>
        <p:spPr>
          <a:xfrm>
            <a:off x="6781942" y="4258842"/>
            <a:ext cx="5349733" cy="5120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90"/>
              <a:buNone/>
            </a:pPr>
            <a:br>
              <a:rPr lang="nl-NL" sz="1990"/>
            </a:br>
            <a:r>
              <a:rPr lang="nl-NL" sz="1990"/>
              <a:t>	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1990"/>
              <a:buNone/>
            </a:pPr>
            <a:endParaRPr sz="1990"/>
          </a:p>
        </p:txBody>
      </p:sp>
      <p:sp>
        <p:nvSpPr>
          <p:cNvPr id="209" name="Google Shape;209;p4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4"/>
          <p:cNvSpPr txBox="1"/>
          <p:nvPr/>
        </p:nvSpPr>
        <p:spPr>
          <a:xfrm>
            <a:off x="382103" y="1605181"/>
            <a:ext cx="11153711" cy="286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Noto Sans Symbols"/>
              <a:buNone/>
            </a:pPr>
            <a:r>
              <a:rPr lang="nl-NL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1.1 De keten van hulpverlening</a:t>
            </a:r>
            <a:b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1.2 Kennis en kunde</a:t>
            </a:r>
            <a:b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1.3 Aandachtspunten om verantwoord hulp te verlenen	</a:t>
            </a:r>
            <a:b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</p:txBody>
      </p:sp>
      <p:sp>
        <p:nvSpPr>
          <p:cNvPr id="211" name="Google Shape;211;p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3061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A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Algemeen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0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0" name="Google Shape;580;p4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121" y="95612"/>
            <a:ext cx="4102235" cy="605106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40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2" name="Google Shape;582;p4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7" name="Google Shape;557;p38">
            <a:extLst>
              <a:ext uri="{FF2B5EF4-FFF2-40B4-BE49-F238E27FC236}">
                <a16:creationId xmlns:a16="http://schemas.microsoft.com/office/drawing/2014/main" id="{FD8DD819-CB7A-264A-B8EB-BA5DB580A15C}"/>
              </a:ext>
            </a:extLst>
          </p:cNvPr>
          <p:cNvSpPr/>
          <p:nvPr/>
        </p:nvSpPr>
        <p:spPr>
          <a:xfrm>
            <a:off x="1232088" y="1107293"/>
            <a:ext cx="79915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Reanimatie</a:t>
            </a: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1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41" descr="Afbeelding met persoon&#10;&#10;Automatisch gegenereerde beschrijvi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9775" y="2194227"/>
            <a:ext cx="5087937" cy="338796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41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2" name="Google Shape;592;p41"/>
          <p:cNvSpPr txBox="1"/>
          <p:nvPr/>
        </p:nvSpPr>
        <p:spPr>
          <a:xfrm>
            <a:off x="6780593" y="2064234"/>
            <a:ext cx="5351082" cy="3767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388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Beoordelen bewustzijn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177" marR="0" lvl="0" indent="-3411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Char char="-"/>
            </a:pPr>
            <a:r>
              <a:rPr lang="nl-NL" sz="238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Spreek het slachtoffer luid en duidelijk aan en schud voorzichtig aan beide schouders</a:t>
            </a:r>
            <a:endParaRPr dirty="0"/>
          </a:p>
          <a:p>
            <a:pPr marL="341177" marR="0" lvl="0" indent="-1895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None/>
            </a:pPr>
            <a:endParaRPr sz="238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388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Bij bewusteloosheid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Char char="-"/>
            </a:pPr>
            <a:r>
              <a:rPr lang="nl-NL" sz="238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 1-1-2 en controleer de</a:t>
            </a:r>
            <a:br>
              <a:rPr lang="nl-NL" sz="238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38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ademhaling</a:t>
            </a:r>
            <a:endParaRPr dirty="0"/>
          </a:p>
        </p:txBody>
      </p:sp>
      <p:sp>
        <p:nvSpPr>
          <p:cNvPr id="593" name="Google Shape;593;p41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8" name="Google Shape;557;p38">
            <a:extLst>
              <a:ext uri="{FF2B5EF4-FFF2-40B4-BE49-F238E27FC236}">
                <a16:creationId xmlns:a16="http://schemas.microsoft.com/office/drawing/2014/main" id="{D8F9BCF0-CD8A-0847-956E-4826BAC60CE4}"/>
              </a:ext>
            </a:extLst>
          </p:cNvPr>
          <p:cNvSpPr/>
          <p:nvPr/>
        </p:nvSpPr>
        <p:spPr>
          <a:xfrm>
            <a:off x="1232088" y="1107293"/>
            <a:ext cx="79915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Reanimatie</a:t>
            </a:r>
            <a:endParaRPr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42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42"/>
          <p:cNvSpPr txBox="1"/>
          <p:nvPr/>
        </p:nvSpPr>
        <p:spPr>
          <a:xfrm>
            <a:off x="6730881" y="2499516"/>
            <a:ext cx="5155414" cy="2297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388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Beoordelen ademhaling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177" marR="0" lvl="0" indent="-3411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Char char="-"/>
            </a:pPr>
            <a:r>
              <a:rPr lang="nl-NL" sz="23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Kantel het hoofd achterover</a:t>
            </a:r>
            <a:endParaRPr/>
          </a:p>
          <a:p>
            <a:pPr marL="341177" marR="0" lvl="0" indent="-3411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Char char="-"/>
            </a:pPr>
            <a:r>
              <a:rPr lang="nl-NL" sz="23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 de kinlift toe</a:t>
            </a:r>
            <a:endParaRPr/>
          </a:p>
          <a:p>
            <a:pPr marL="341177" marR="0" lvl="0" indent="-3411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Char char="-"/>
            </a:pPr>
            <a:r>
              <a:rPr lang="nl-NL" sz="23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Kijk, luister en voel maximaal 10 seconden</a:t>
            </a:r>
            <a:endParaRPr/>
          </a:p>
        </p:txBody>
      </p:sp>
      <p:pic>
        <p:nvPicPr>
          <p:cNvPr id="602" name="Google Shape;602;p42" descr="Afbeelding met persoon, voeten&#10;&#10;Automatisch gegenereerde beschrijvi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6800" y="2137107"/>
            <a:ext cx="5155414" cy="34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42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4" name="Google Shape;604;p4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8" name="Google Shape;557;p38">
            <a:extLst>
              <a:ext uri="{FF2B5EF4-FFF2-40B4-BE49-F238E27FC236}">
                <a16:creationId xmlns:a16="http://schemas.microsoft.com/office/drawing/2014/main" id="{29012F62-4848-0443-83AE-63634763FD17}"/>
              </a:ext>
            </a:extLst>
          </p:cNvPr>
          <p:cNvSpPr/>
          <p:nvPr/>
        </p:nvSpPr>
        <p:spPr>
          <a:xfrm>
            <a:off x="1232088" y="1107293"/>
            <a:ext cx="79915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2.2 Reanimatie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43" descr="Afbeelding met persoon, voeten&#10;&#10;Automatisch gegenereerde beschrijvi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360" y="2245649"/>
            <a:ext cx="4732011" cy="3150963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43"/>
          <p:cNvSpPr txBox="1"/>
          <p:nvPr/>
        </p:nvSpPr>
        <p:spPr>
          <a:xfrm>
            <a:off x="6305304" y="2245649"/>
            <a:ext cx="5580991" cy="303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388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Normale  ademhaling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177" marR="0" lvl="0" indent="-3411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Char char="-"/>
            </a:pPr>
            <a:r>
              <a:rPr lang="nl-NL" sz="23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 het slachtoffer in de stabiele zijligging</a:t>
            </a:r>
            <a:endParaRPr/>
          </a:p>
          <a:p>
            <a:pPr marL="341177" marR="0" lvl="0" indent="-1895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None/>
            </a:pPr>
            <a:endParaRPr sz="238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388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Geen of afwezige ademhaling</a:t>
            </a:r>
            <a:br>
              <a:rPr lang="nl-NL" sz="23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388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177" marR="0" lvl="0" indent="-3411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Char char="-"/>
            </a:pPr>
            <a:r>
              <a:rPr lang="nl-NL" sz="2388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de reanimatie</a:t>
            </a:r>
            <a:endParaRPr/>
          </a:p>
        </p:txBody>
      </p:sp>
      <p:sp>
        <p:nvSpPr>
          <p:cNvPr id="613" name="Google Shape;613;p43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" name="Google Shape;614;p4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7" name="Google Shape;557;p38">
            <a:extLst>
              <a:ext uri="{FF2B5EF4-FFF2-40B4-BE49-F238E27FC236}">
                <a16:creationId xmlns:a16="http://schemas.microsoft.com/office/drawing/2014/main" id="{7E54A5D9-1C5C-664E-A979-05CDF9C26E80}"/>
              </a:ext>
            </a:extLst>
          </p:cNvPr>
          <p:cNvSpPr/>
          <p:nvPr/>
        </p:nvSpPr>
        <p:spPr>
          <a:xfrm>
            <a:off x="1232088" y="1107293"/>
            <a:ext cx="79915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Reanimatie</a:t>
            </a:r>
            <a:endParaRPr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44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2" name="Google Shape;622;p44" descr="Afbeelding met persoon, binnen, neerleggen, luie stoel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560" y="2625609"/>
            <a:ext cx="3222594" cy="225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44" descr="Afbeelding met perso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73382" y="2599816"/>
            <a:ext cx="3082481" cy="225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44" descr="Afbeelding met persoon, neerlegge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3091" y="2599816"/>
            <a:ext cx="3153576" cy="2252024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44"/>
          <p:cNvSpPr txBox="1"/>
          <p:nvPr/>
        </p:nvSpPr>
        <p:spPr>
          <a:xfrm>
            <a:off x="3701015" y="5161527"/>
            <a:ext cx="472964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Draaien van buik naar rug (1)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44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7" name="Google Shape;627;p4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E99FEA07-CCC6-A341-B839-74238749B0EB}"/>
              </a:ext>
            </a:extLst>
          </p:cNvPr>
          <p:cNvSpPr/>
          <p:nvPr/>
        </p:nvSpPr>
        <p:spPr>
          <a:xfrm>
            <a:off x="1232088" y="1107293"/>
            <a:ext cx="79915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Reanimatie</a:t>
            </a:r>
            <a:endParaRPr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5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5" name="Google Shape;635;p45" descr="Afbeelding met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304" y="2577213"/>
            <a:ext cx="319588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5" descr="Afbeelding met persoon, luie stoel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5258" y="2590855"/>
            <a:ext cx="3211736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5" descr="Afbeelding met persoo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6688" y="2577213"/>
            <a:ext cx="3202333" cy="2271773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45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9" name="Google Shape;639;p45"/>
          <p:cNvSpPr txBox="1"/>
          <p:nvPr/>
        </p:nvSpPr>
        <p:spPr>
          <a:xfrm>
            <a:off x="3147211" y="5282874"/>
            <a:ext cx="568783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Draaien van buik naar rug (2)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4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E89B8EB6-3901-124C-A309-D207F0D42A9E}"/>
              </a:ext>
            </a:extLst>
          </p:cNvPr>
          <p:cNvSpPr/>
          <p:nvPr/>
        </p:nvSpPr>
        <p:spPr>
          <a:xfrm>
            <a:off x="1232088" y="1107293"/>
            <a:ext cx="79915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Reanimatie</a:t>
            </a:r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6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46"/>
          <p:cNvSpPr txBox="1"/>
          <p:nvPr/>
        </p:nvSpPr>
        <p:spPr>
          <a:xfrm>
            <a:off x="1353605" y="4891563"/>
            <a:ext cx="858026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Wissel 30 borstcompressies af met 2 beademingen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Diepte 5 tot 6 cm, tempo 100 – 120 maal per minuut</a:t>
            </a:r>
            <a:endParaRPr/>
          </a:p>
        </p:txBody>
      </p:sp>
      <p:pic>
        <p:nvPicPr>
          <p:cNvPr id="649" name="Google Shape;649;p46" descr="Afbeelding met vrouw,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3605" y="2147292"/>
            <a:ext cx="3849652" cy="256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46" descr="Afbeelding met perso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4217" y="2147292"/>
            <a:ext cx="3849653" cy="256341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46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2" name="Google Shape;652;p4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9" name="Google Shape;557;p38">
            <a:extLst>
              <a:ext uri="{FF2B5EF4-FFF2-40B4-BE49-F238E27FC236}">
                <a16:creationId xmlns:a16="http://schemas.microsoft.com/office/drawing/2014/main" id="{3C14CFFD-86C2-4945-889F-868C1194C50C}"/>
              </a:ext>
            </a:extLst>
          </p:cNvPr>
          <p:cNvSpPr/>
          <p:nvPr/>
        </p:nvSpPr>
        <p:spPr>
          <a:xfrm>
            <a:off x="1232088" y="1107293"/>
            <a:ext cx="79915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2.2 Reanimatie</a:t>
            </a:r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47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47"/>
          <p:cNvSpPr txBox="1"/>
          <p:nvPr/>
        </p:nvSpPr>
        <p:spPr>
          <a:xfrm>
            <a:off x="3900549" y="5042791"/>
            <a:ext cx="4090512" cy="5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Beademingsmasker</a:t>
            </a:r>
            <a:endParaRPr dirty="0"/>
          </a:p>
        </p:txBody>
      </p:sp>
      <p:pic>
        <p:nvPicPr>
          <p:cNvPr id="661" name="Google Shape;661;p47" descr="Afbeelding met lucht, persoon, oranje, plastic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6279" y="2355486"/>
            <a:ext cx="3224335" cy="214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47" descr="Afbeelding met persoon, vrouw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8388" y="2355486"/>
            <a:ext cx="3224336" cy="214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47" descr="Afbeelding met persoon, vrouw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0498" y="2355486"/>
            <a:ext cx="3224335" cy="2147028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47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" name="Google Shape;665;p4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BECBB0D7-9943-B347-B449-8C5DECE2DA9B}"/>
              </a:ext>
            </a:extLst>
          </p:cNvPr>
          <p:cNvSpPr/>
          <p:nvPr/>
        </p:nvSpPr>
        <p:spPr>
          <a:xfrm>
            <a:off x="1232088" y="1107293"/>
            <a:ext cx="79915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2.3 Reanimatie, hulpmiddelen bij de reanimatie</a:t>
            </a:r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8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3" name="Google Shape;673;p48" descr="Afbeelding met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9233" y="2307291"/>
            <a:ext cx="3369091" cy="224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8" descr="Afbeelding met perso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0231" y="2307291"/>
            <a:ext cx="3265249" cy="224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8" descr="Afbeelding met persoon, perso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7387" y="2307291"/>
            <a:ext cx="3363148" cy="2243418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48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7" name="Google Shape;677;p48"/>
          <p:cNvSpPr txBox="1"/>
          <p:nvPr/>
        </p:nvSpPr>
        <p:spPr>
          <a:xfrm>
            <a:off x="3603123" y="5052621"/>
            <a:ext cx="4628003" cy="5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AED inzet met twee personen</a:t>
            </a:r>
            <a:endParaRPr dirty="0"/>
          </a:p>
        </p:txBody>
      </p:sp>
      <p:sp>
        <p:nvSpPr>
          <p:cNvPr id="678" name="Google Shape;678;p4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C1F6A221-0038-434C-9B63-BDDD45DF02D1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2.4 De Automatische Externe Defibrillator (AED) (1)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9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" name="Google Shape;686;p49" descr="Afbeelding met persoon, muur, binn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5647" y="2391040"/>
            <a:ext cx="2975016" cy="242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9" descr="Afbeelding met binn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4124325" y="2378876"/>
            <a:ext cx="3235156" cy="2425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9" descr="Afbeelding met persoon, muur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63142" y="2382252"/>
            <a:ext cx="2892238" cy="244309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9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0" name="Google Shape;690;p49"/>
          <p:cNvSpPr txBox="1"/>
          <p:nvPr/>
        </p:nvSpPr>
        <p:spPr>
          <a:xfrm>
            <a:off x="3156592" y="5128760"/>
            <a:ext cx="5241073" cy="5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AED inzet met twee personen</a:t>
            </a:r>
            <a:endParaRPr dirty="0"/>
          </a:p>
        </p:txBody>
      </p:sp>
      <p:sp>
        <p:nvSpPr>
          <p:cNvPr id="691" name="Google Shape;691;p4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214C5BB4-8586-414D-960F-F9B067E7BCF5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2.4 De Automatische Externe Defibrillator (AED) (2)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"/>
          <p:cNvSpPr txBox="1">
            <a:spLocks noGrp="1"/>
          </p:cNvSpPr>
          <p:nvPr>
            <p:ph type="body" idx="4294967295"/>
          </p:nvPr>
        </p:nvSpPr>
        <p:spPr>
          <a:xfrm>
            <a:off x="1406057" y="1300898"/>
            <a:ext cx="11246772" cy="4460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NL" sz="2800" b="1" dirty="0"/>
              <a:t>1.1 De keten van hulpverlening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925513" algn="l"/>
              </a:tabLst>
            </a:pPr>
            <a:r>
              <a:rPr lang="nl-NL" sz="2800" dirty="0"/>
              <a:t>	- Eerstehulpverleners vaak als eerste bij ongeval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925513" algn="l"/>
              </a:tabLst>
            </a:pPr>
            <a:r>
              <a:rPr lang="nl-NL" sz="2800" dirty="0"/>
              <a:t>	- Voorkomen verergering en uitbreiding letsels, stoornissen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925513" algn="l"/>
              </a:tabLst>
            </a:pPr>
            <a:r>
              <a:rPr lang="nl-NL" sz="2800" dirty="0"/>
              <a:t>	- Weten of en zo ja hoe professionele hulp in te schakelen</a:t>
            </a:r>
            <a:endParaRPr dirty="0"/>
          </a:p>
        </p:txBody>
      </p:sp>
      <p:pic>
        <p:nvPicPr>
          <p:cNvPr id="219" name="Google Shape;219;p5" descr="Afbeelding met tekst, illustratie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8991" y="4448706"/>
            <a:ext cx="1813542" cy="170180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5"/>
          <p:cNvSpPr txBox="1"/>
          <p:nvPr/>
        </p:nvSpPr>
        <p:spPr>
          <a:xfrm>
            <a:off x="866551" y="6091956"/>
            <a:ext cx="10128551" cy="766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378" b="1">
                <a:solidFill>
                  <a:srgbClr val="3061AD"/>
                </a:solidFill>
                <a:latin typeface="Abel"/>
                <a:ea typeface="Abel"/>
                <a:cs typeface="Abel"/>
                <a:sym typeface="Abel"/>
              </a:rPr>
              <a:t>Deel A  Algemeen</a:t>
            </a:r>
            <a:endParaRPr/>
          </a:p>
        </p:txBody>
      </p:sp>
      <p:sp>
        <p:nvSpPr>
          <p:cNvPr id="221" name="Google Shape;221;p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3061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A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Algemeen</a:t>
            </a:r>
            <a:endParaRPr/>
          </a:p>
        </p:txBody>
      </p:sp>
      <p:sp>
        <p:nvSpPr>
          <p:cNvPr id="7" name="Google Shape;207;p4">
            <a:extLst>
              <a:ext uri="{FF2B5EF4-FFF2-40B4-BE49-F238E27FC236}">
                <a16:creationId xmlns:a16="http://schemas.microsoft.com/office/drawing/2014/main" id="{7B02695B-BE7E-104F-9288-FCF4D543E4AE}"/>
              </a:ext>
            </a:extLst>
          </p:cNvPr>
          <p:cNvSpPr txBox="1">
            <a:spLocks/>
          </p:cNvSpPr>
          <p:nvPr/>
        </p:nvSpPr>
        <p:spPr>
          <a:xfrm>
            <a:off x="866551" y="445055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3061AD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3061AD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Introductie Eerste Hulp</a:t>
            </a:r>
            <a:br>
              <a:rPr lang="nl-NL" sz="3600" b="1" dirty="0">
                <a:solidFill>
                  <a:schemeClr val="lt1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lang="nl-NL" sz="3600" b="1" dirty="0">
              <a:solidFill>
                <a:schemeClr val="lt1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50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50"/>
          <p:cNvSpPr txBox="1"/>
          <p:nvPr/>
        </p:nvSpPr>
        <p:spPr>
          <a:xfrm>
            <a:off x="561605" y="4826796"/>
            <a:ext cx="11008466" cy="5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Stabiele zijligging bij een bewusteloos slachtoffer met normale ademhaling</a:t>
            </a:r>
            <a:endParaRPr/>
          </a:p>
        </p:txBody>
      </p:sp>
      <p:pic>
        <p:nvPicPr>
          <p:cNvPr id="700" name="Google Shape;700;p50" descr="Afbeelding met neerleggen, liggen, persoon, voe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158" y="2355574"/>
            <a:ext cx="3184684" cy="214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0" descr="Afbeelding met persoon, vrouw, binnen, neerlegg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8564" y="2354634"/>
            <a:ext cx="3226894" cy="214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50" descr="Afbeelding met persoon, vrouw, neerleggen, luie stoel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46180" y="2354634"/>
            <a:ext cx="3226894" cy="2148732"/>
          </a:xfrm>
          <a:prstGeom prst="rect">
            <a:avLst/>
          </a:prstGeom>
          <a:noFill/>
          <a:ln>
            <a:noFill/>
          </a:ln>
        </p:spPr>
      </p:pic>
      <p:sp>
        <p:nvSpPr>
          <p:cNvPr id="703" name="Google Shape;703;p50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4" name="Google Shape;704;p5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28534B1D-50E2-864E-BDAE-58EA4A58B90B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2.5 Stabiele zijligging (1)</a:t>
            </a:r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51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51"/>
          <p:cNvSpPr txBox="1"/>
          <p:nvPr/>
        </p:nvSpPr>
        <p:spPr>
          <a:xfrm>
            <a:off x="672753" y="4856316"/>
            <a:ext cx="10991423" cy="5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Stabiele zijligging bij een bewusteloos slachtoffer met normale ademhaling</a:t>
            </a:r>
            <a:endParaRPr/>
          </a:p>
        </p:txBody>
      </p:sp>
      <p:pic>
        <p:nvPicPr>
          <p:cNvPr id="713" name="Google Shape;713;p51" descr="Afbeelding met persoon, vrouw, neerleggen, ligg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848" y="2362227"/>
            <a:ext cx="3226896" cy="2148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51" descr="Afbeelding met persoon, neerleggen, luie stoel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6941" y="2347040"/>
            <a:ext cx="3226896" cy="216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51" descr="Afbeelding met muur, persoon, binnen, neerlegge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43123" y="2347040"/>
            <a:ext cx="3014886" cy="2184906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51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7" name="Google Shape;717;p51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1A5A3D85-36BC-2E40-9BE6-3C5FD2499172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2.5 Stabiele zijligging (2)</a:t>
            </a:r>
            <a:endParaRPr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52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52"/>
          <p:cNvSpPr txBox="1"/>
          <p:nvPr/>
        </p:nvSpPr>
        <p:spPr>
          <a:xfrm>
            <a:off x="517109" y="5100242"/>
            <a:ext cx="11097455" cy="5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 bij drenkelingen/baby’s/kinderen de reanimatie met 5 beademingen</a:t>
            </a:r>
            <a:endParaRPr dirty="0"/>
          </a:p>
        </p:txBody>
      </p:sp>
      <p:pic>
        <p:nvPicPr>
          <p:cNvPr id="725" name="Google Shape;725;p52" descr="Afbeelding met water, buiten, sport, waterspo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0387" y="2062846"/>
            <a:ext cx="4236332" cy="2732308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52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8" name="Google Shape;728;p5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8" name="Google Shape;557;p38">
            <a:extLst>
              <a:ext uri="{FF2B5EF4-FFF2-40B4-BE49-F238E27FC236}">
                <a16:creationId xmlns:a16="http://schemas.microsoft.com/office/drawing/2014/main" id="{7537F8D6-64FF-8940-BE06-CBB505FE50A8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 Reanimatie van drenkelingen, baby’s en kinderen</a:t>
            </a:r>
            <a:endParaRPr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53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53"/>
          <p:cNvSpPr txBox="1"/>
          <p:nvPr/>
        </p:nvSpPr>
        <p:spPr>
          <a:xfrm>
            <a:off x="2353892" y="5465686"/>
            <a:ext cx="6967677" cy="5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Bewustzijnscontrole, alarmeren, ademcontrole</a:t>
            </a:r>
            <a:endParaRPr/>
          </a:p>
        </p:txBody>
      </p:sp>
      <p:pic>
        <p:nvPicPr>
          <p:cNvPr id="737" name="Google Shape;737;p53" descr="Afbeelding met persoon, person, hou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954" y="2599927"/>
            <a:ext cx="3044957" cy="2027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3" descr="Afbeelding met perso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6205" y="2580691"/>
            <a:ext cx="3073845" cy="204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53" descr="Afbeelding met persoon, houte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8345" y="2580691"/>
            <a:ext cx="3087394" cy="2055841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53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1" name="Google Shape;741;p5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A583D713-152C-A143-A913-7A157A8AA734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 Reanimatie van baby’s (0 tot 1 jaar) (1)</a:t>
            </a:r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4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54"/>
          <p:cNvSpPr txBox="1"/>
          <p:nvPr/>
        </p:nvSpPr>
        <p:spPr>
          <a:xfrm>
            <a:off x="2498168" y="4945841"/>
            <a:ext cx="6951647" cy="949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Geef vijf beademingen, daarna 15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compressies</a:t>
            </a:r>
            <a:endParaRPr sz="2786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Wissel 15 </a:t>
            </a:r>
            <a:r>
              <a:rPr lang="nl-NL" sz="2786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compressies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af met 2 beademingen</a:t>
            </a:r>
            <a:endParaRPr dirty="0"/>
          </a:p>
        </p:txBody>
      </p:sp>
      <p:pic>
        <p:nvPicPr>
          <p:cNvPr id="750" name="Google Shape;750;p54" descr="Afbeelding met persoon, hou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1480" y="2435413"/>
            <a:ext cx="2984270" cy="198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54" descr="Afbeelding met perso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7018" y="2435413"/>
            <a:ext cx="2984270" cy="198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54" descr="Afbeelding met persoon, binne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5942" y="2435413"/>
            <a:ext cx="2984271" cy="1987174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54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4" name="Google Shape;754;p5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92EF85C6-9A08-A743-913D-008D2861C18B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 Reanimatie van baby’s (0 tot 1 jaar) (2)</a:t>
            </a:r>
            <a:endParaRPr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55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55"/>
          <p:cNvSpPr txBox="1"/>
          <p:nvPr/>
        </p:nvSpPr>
        <p:spPr>
          <a:xfrm>
            <a:off x="3050651" y="5238858"/>
            <a:ext cx="603036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Controle bewustzijn en ademhaling kind</a:t>
            </a:r>
            <a:endParaRPr/>
          </a:p>
        </p:txBody>
      </p:sp>
      <p:pic>
        <p:nvPicPr>
          <p:cNvPr id="763" name="Google Shape;763;p55" descr="Afbeelding met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3796" y="2574079"/>
            <a:ext cx="3204457" cy="213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55" descr="Afbeelding met perso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6678" y="2564850"/>
            <a:ext cx="3218317" cy="214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55" descr="Afbeelding met persoon, jong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3420" y="2561295"/>
            <a:ext cx="3228994" cy="2150130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55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7" name="Google Shape;767;p5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FF6D555D-7907-3847-B73B-5DEF90190B2A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 Reanimatie van kinderen (1 tot ongeveer 8 jaar) (1)</a:t>
            </a:r>
            <a:endParaRPr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56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56"/>
          <p:cNvSpPr txBox="1"/>
          <p:nvPr/>
        </p:nvSpPr>
        <p:spPr>
          <a:xfrm>
            <a:off x="2058188" y="4984254"/>
            <a:ext cx="8443862" cy="1378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Kinlift, 5 beademingen kind en 15 compressies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Wissel daarna 15 compressies af met 2 beademingen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5" name="Google Shape;775;p56" descr="Afbeelding met lucht,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151" y="2368722"/>
            <a:ext cx="3159548" cy="2103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56" descr="Afbeelding met lucht, persoon, jong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8727" y="2368722"/>
            <a:ext cx="3194219" cy="212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56" descr="Afbeelding met persoon&#10;&#10;Automatisch gegenereerde beschrijvi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7974" y="2391809"/>
            <a:ext cx="3159550" cy="2103888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56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0" name="Google Shape;780;p5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0CF98D98-31F1-AC46-9EC8-EE4BF1BEDC2F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 Reanimatie van kinderen (1 tot ongeveer 8 jaar) (2)</a:t>
            </a:r>
            <a:endParaRPr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57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57"/>
          <p:cNvSpPr txBox="1"/>
          <p:nvPr/>
        </p:nvSpPr>
        <p:spPr>
          <a:xfrm>
            <a:off x="4792128" y="5363662"/>
            <a:ext cx="2351477" cy="5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AED inzet baby</a:t>
            </a:r>
            <a:endParaRPr dirty="0"/>
          </a:p>
        </p:txBody>
      </p:sp>
      <p:pic>
        <p:nvPicPr>
          <p:cNvPr id="788" name="Google Shape;788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789" y="2671664"/>
            <a:ext cx="3224071" cy="214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57" descr="Afbeelding met persoon, perso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3801" y="2684725"/>
            <a:ext cx="3224071" cy="2146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57" descr="Afbeelding met persoo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9813" y="2684725"/>
            <a:ext cx="3224073" cy="2146853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57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3" name="Google Shape;793;p5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1" name="Google Shape;557;p38">
            <a:extLst>
              <a:ext uri="{FF2B5EF4-FFF2-40B4-BE49-F238E27FC236}">
                <a16:creationId xmlns:a16="http://schemas.microsoft.com/office/drawing/2014/main" id="{799A47A6-67C6-0141-8DCF-1549DDF9354C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 Reanimatie van baby’s (0 tot 1 jaar ) (1)</a:t>
            </a:r>
            <a:endParaRPr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58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58"/>
          <p:cNvSpPr txBox="1"/>
          <p:nvPr/>
        </p:nvSpPr>
        <p:spPr>
          <a:xfrm>
            <a:off x="4807333" y="5356990"/>
            <a:ext cx="2351478" cy="5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AED inzet baby</a:t>
            </a:r>
            <a:endParaRPr dirty="0"/>
          </a:p>
        </p:txBody>
      </p:sp>
      <p:pic>
        <p:nvPicPr>
          <p:cNvPr id="801" name="Google Shape;801;p58" descr="Afbeelding met persoon, pers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199" y="2675074"/>
            <a:ext cx="3224073" cy="2146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58" descr="Afbeelding met persoon, luch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2905" y="2675074"/>
            <a:ext cx="3233446" cy="215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58" descr="Afbeelding met persoon, lucht, person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3246" y="2675074"/>
            <a:ext cx="3175561" cy="2146852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5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1" name="Google Shape;791;p57">
            <a:extLst>
              <a:ext uri="{FF2B5EF4-FFF2-40B4-BE49-F238E27FC236}">
                <a16:creationId xmlns:a16="http://schemas.microsoft.com/office/drawing/2014/main" id="{1C84C90E-9952-4449-BF1C-A03EE0D9C630}"/>
              </a:ext>
            </a:extLst>
          </p:cNvPr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557;p38">
            <a:extLst>
              <a:ext uri="{FF2B5EF4-FFF2-40B4-BE49-F238E27FC236}">
                <a16:creationId xmlns:a16="http://schemas.microsoft.com/office/drawing/2014/main" id="{8E83E275-3615-9740-B9D3-A0372AE7A326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 Reanimatie van baby’s (0 tot 1 jaar ) (2)</a:t>
            </a:r>
            <a:endParaRPr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9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59"/>
          <p:cNvSpPr txBox="1"/>
          <p:nvPr/>
        </p:nvSpPr>
        <p:spPr>
          <a:xfrm>
            <a:off x="4800395" y="5363662"/>
            <a:ext cx="2322046" cy="52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AED inzet kind</a:t>
            </a:r>
            <a:endParaRPr dirty="0"/>
          </a:p>
        </p:txBody>
      </p:sp>
      <p:pic>
        <p:nvPicPr>
          <p:cNvPr id="815" name="Google Shape;815;p59" descr="Afbeelding met persoon, spor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32" y="2650247"/>
            <a:ext cx="3221544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59" descr="Afbeelding met persoon, muur, binn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55065" y="2674754"/>
            <a:ext cx="3221544" cy="223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59" descr="Afbeelding met persoon, muur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8098" y="2650247"/>
            <a:ext cx="2822233" cy="2264427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59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4378"/>
              <a:buFont typeface="Calibri"/>
              <a:buNone/>
            </a:pP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4378"/>
              <a:buFont typeface="Calibri"/>
              <a:buNone/>
            </a:pP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  <a:buSzPts val="4378"/>
              <a:buFont typeface="Calibri"/>
              <a:buNone/>
            </a:pP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820" name="Google Shape;820;p5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3" name="Google Shape;557;p38">
            <a:extLst>
              <a:ext uri="{FF2B5EF4-FFF2-40B4-BE49-F238E27FC236}">
                <a16:creationId xmlns:a16="http://schemas.microsoft.com/office/drawing/2014/main" id="{18A66297-8F99-014E-8FBF-FC2C342C20B4}"/>
              </a:ext>
            </a:extLst>
          </p:cNvPr>
          <p:cNvSpPr/>
          <p:nvPr/>
        </p:nvSpPr>
        <p:spPr>
          <a:xfrm>
            <a:off x="1232087" y="1107293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2.6 Reanimatie van baby’s (0 tot 1 jaar ) (1)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"/>
          <p:cNvSpPr txBox="1">
            <a:spLocks noGrp="1"/>
          </p:cNvSpPr>
          <p:nvPr>
            <p:ph type="body" idx="4294967295"/>
          </p:nvPr>
        </p:nvSpPr>
        <p:spPr>
          <a:xfrm>
            <a:off x="1420157" y="1306289"/>
            <a:ext cx="9564224" cy="510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NL" sz="2800" b="1" dirty="0"/>
              <a:t>1.2 Kennis en kunde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877888" algn="l"/>
              </a:tabLst>
            </a:pPr>
            <a:r>
              <a:rPr lang="nl-NL" sz="2800" dirty="0"/>
              <a:t>	- Zet telefoonnummer huisartsenpost in je telefoon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  <a:tabLst>
                <a:tab pos="925513" algn="l"/>
              </a:tabLst>
            </a:pPr>
            <a:r>
              <a:rPr lang="nl-NL" sz="2800" dirty="0"/>
              <a:t>	- Zorg voor goed gevulde verbanddoos, thuis, in de auto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</a:pPr>
            <a:r>
              <a:rPr lang="nl-NL" sz="2800" dirty="0"/>
              <a:t>	- Let op locaties AED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</a:pPr>
            <a:r>
              <a:rPr lang="nl-NL" sz="2800" dirty="0"/>
              <a:t>	- Weet wat wel en wat niet te doen</a:t>
            </a:r>
            <a:endParaRPr dirty="0"/>
          </a:p>
        </p:txBody>
      </p:sp>
      <p:sp>
        <p:nvSpPr>
          <p:cNvPr id="229" name="Google Shape;229;p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3061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A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Algemeen</a:t>
            </a:r>
            <a:endParaRPr/>
          </a:p>
        </p:txBody>
      </p:sp>
      <p:sp>
        <p:nvSpPr>
          <p:cNvPr id="5" name="Google Shape;207;p4">
            <a:extLst>
              <a:ext uri="{FF2B5EF4-FFF2-40B4-BE49-F238E27FC236}">
                <a16:creationId xmlns:a16="http://schemas.microsoft.com/office/drawing/2014/main" id="{EBE3ED41-A0AA-E949-9193-A20EEC7041C7}"/>
              </a:ext>
            </a:extLst>
          </p:cNvPr>
          <p:cNvSpPr txBox="1">
            <a:spLocks/>
          </p:cNvSpPr>
          <p:nvPr/>
        </p:nvSpPr>
        <p:spPr>
          <a:xfrm>
            <a:off x="866551" y="445055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3061AD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3061AD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Introductie Eerste Hulp</a:t>
            </a:r>
            <a:br>
              <a:rPr lang="nl-NL" sz="3600" b="1" dirty="0">
                <a:solidFill>
                  <a:schemeClr val="lt1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lang="nl-NL" sz="3600" b="1" dirty="0">
              <a:solidFill>
                <a:schemeClr val="lt1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60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60"/>
          <p:cNvSpPr txBox="1"/>
          <p:nvPr/>
        </p:nvSpPr>
        <p:spPr>
          <a:xfrm>
            <a:off x="2101253" y="2212831"/>
            <a:ext cx="6575541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 kunt je met een geldig reanimatie/AED (BHV of EHBO)diploma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aanmelden bij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HartslagNu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9" name="Google Shape;829;p60" descr="Afbeelding met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48293" y="1538416"/>
            <a:ext cx="4059009" cy="3996241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60"/>
          <p:cNvSpPr txBox="1"/>
          <p:nvPr/>
        </p:nvSpPr>
        <p:spPr>
          <a:xfrm>
            <a:off x="672753" y="327411"/>
            <a:ext cx="11458922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Reanimatie en AED</a:t>
            </a:r>
            <a:endParaRPr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1" name="Google Shape;831;p6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BB354880-6CE3-5F49-B483-70B4D0C17BB0}"/>
              </a:ext>
            </a:extLst>
          </p:cNvPr>
          <p:cNvSpPr/>
          <p:nvPr/>
        </p:nvSpPr>
        <p:spPr>
          <a:xfrm>
            <a:off x="1239424" y="1120994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2.7 Burgerhulpverlening</a:t>
            </a:r>
            <a:endParaRPr lang="nl-NL" sz="28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62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62"/>
          <p:cNvSpPr txBox="1"/>
          <p:nvPr/>
        </p:nvSpPr>
        <p:spPr>
          <a:xfrm>
            <a:off x="527270" y="524093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3. Luchtwegbelemmering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853" name="Google Shape;853;p6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9" name="Google Shape;557;p38">
            <a:extLst>
              <a:ext uri="{FF2B5EF4-FFF2-40B4-BE49-F238E27FC236}">
                <a16:creationId xmlns:a16="http://schemas.microsoft.com/office/drawing/2014/main" id="{1BB7876E-ECD2-F540-A5F5-0F8F547DFEDF}"/>
              </a:ext>
            </a:extLst>
          </p:cNvPr>
          <p:cNvSpPr/>
          <p:nvPr/>
        </p:nvSpPr>
        <p:spPr>
          <a:xfrm>
            <a:off x="1051494" y="1420200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 Verslikking</a:t>
            </a:r>
            <a:endParaRPr dirty="0"/>
          </a:p>
        </p:txBody>
      </p:sp>
      <p:pic>
        <p:nvPicPr>
          <p:cNvPr id="10" name="Google Shape;839;p61" descr="Afbeelding met persoon, muur, binnen, tafel&#10;&#10;Automatisch gegenereerde beschrijving">
            <a:extLst>
              <a:ext uri="{FF2B5EF4-FFF2-40B4-BE49-F238E27FC236}">
                <a16:creationId xmlns:a16="http://schemas.microsoft.com/office/drawing/2014/main" id="{12E43BDD-6E54-D645-8280-07B6FC44956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95063" y="1809479"/>
            <a:ext cx="3011604" cy="38842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62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62"/>
          <p:cNvSpPr txBox="1"/>
          <p:nvPr/>
        </p:nvSpPr>
        <p:spPr>
          <a:xfrm>
            <a:off x="6780593" y="2337501"/>
            <a:ext cx="5351082" cy="303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388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Gedeeltelijke luchtwegbelemmering</a:t>
            </a:r>
            <a:br>
              <a:rPr lang="nl-NL" sz="238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38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177" marR="0" lvl="0" indent="-3411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Char char="-"/>
            </a:pPr>
            <a:r>
              <a:rPr lang="nl-NL" sz="238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Moedig het slachtoffer aan tot hoesten</a:t>
            </a:r>
            <a:endParaRPr dirty="0"/>
          </a:p>
          <a:p>
            <a:pPr marL="341177" marR="0" lvl="0" indent="-3411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Char char="-"/>
            </a:pPr>
            <a:r>
              <a:rPr lang="nl-NL" sz="238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Geef 5 slagen tussen de schouderbladen</a:t>
            </a:r>
            <a:endParaRPr dirty="0"/>
          </a:p>
          <a:p>
            <a:pPr marL="341177" marR="0" lvl="0" indent="-34117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Char char="-"/>
            </a:pPr>
            <a:r>
              <a:rPr lang="nl-NL" sz="238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Geef 5 buikstoten</a:t>
            </a:r>
            <a:endParaRPr dirty="0"/>
          </a:p>
          <a:p>
            <a:pPr marL="341177" marR="0" lvl="0" indent="-1895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None/>
            </a:pPr>
            <a:endParaRPr sz="238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177" marR="0" lvl="0" indent="-1895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None/>
            </a:pPr>
            <a:endParaRPr sz="238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62"/>
          <p:cNvSpPr txBox="1"/>
          <p:nvPr/>
        </p:nvSpPr>
        <p:spPr>
          <a:xfrm>
            <a:off x="527270" y="524093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3. Luchtwegbelemmering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pic>
        <p:nvPicPr>
          <p:cNvPr id="851" name="Google Shape;851;p62" descr="Afbeelding met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087" y="2119215"/>
            <a:ext cx="2609740" cy="360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62" descr="Afbeelding met persoon, staand, poser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00549" y="2107428"/>
            <a:ext cx="2609741" cy="3601104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6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9" name="Google Shape;557;p38">
            <a:extLst>
              <a:ext uri="{FF2B5EF4-FFF2-40B4-BE49-F238E27FC236}">
                <a16:creationId xmlns:a16="http://schemas.microsoft.com/office/drawing/2014/main" id="{1BB7876E-ECD2-F540-A5F5-0F8F547DFEDF}"/>
              </a:ext>
            </a:extLst>
          </p:cNvPr>
          <p:cNvSpPr/>
          <p:nvPr/>
        </p:nvSpPr>
        <p:spPr>
          <a:xfrm>
            <a:off x="1055336" y="1134755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 Verslikking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84733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p63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63"/>
          <p:cNvSpPr txBox="1"/>
          <p:nvPr/>
        </p:nvSpPr>
        <p:spPr>
          <a:xfrm>
            <a:off x="6202467" y="2367029"/>
            <a:ext cx="5040932" cy="339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388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Ernstige luchtwegbelemmering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38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 1-1-2 en volg bovenstaand protocol</a:t>
            </a:r>
            <a:endParaRPr dirty="0"/>
          </a:p>
          <a:p>
            <a:pPr marL="341177" marR="0" lvl="0" indent="-1895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None/>
            </a:pPr>
            <a:endParaRPr sz="238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388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Raakt het slachtoffer bewusteloos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8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388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 1-1-2 en start de reanimatie</a:t>
            </a:r>
            <a:endParaRPr dirty="0"/>
          </a:p>
          <a:p>
            <a:pPr marL="341177" marR="0" lvl="0" indent="-1895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None/>
            </a:pPr>
            <a:endParaRPr sz="238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1177" marR="0" lvl="0" indent="-189539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8"/>
              <a:buFont typeface="Calibri"/>
              <a:buNone/>
            </a:pPr>
            <a:endParaRPr sz="2388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2" name="Google Shape;862;p63" descr="Afbeelding met perso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868" y="2190323"/>
            <a:ext cx="2428609" cy="3351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63" descr="Afbeelding met persoon, binnen, staand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0599" y="2190323"/>
            <a:ext cx="2428610" cy="3351166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63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3. Luchtwegbelemmering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865" name="Google Shape;865;p6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3304D4CC-5593-C446-926F-2C7BE6D8C73D}"/>
              </a:ext>
            </a:extLst>
          </p:cNvPr>
          <p:cNvSpPr/>
          <p:nvPr/>
        </p:nvSpPr>
        <p:spPr>
          <a:xfrm>
            <a:off x="1055336" y="1134755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 Verslikking</a:t>
            </a:r>
            <a:endParaRPr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64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3" name="Google Shape;873;p64" descr="Afbeelding met persoon, vloer, binnen, baby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86412" y="2308811"/>
            <a:ext cx="3975996" cy="229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64" descr="Afbeelding met persoon, binnen, baby, jongen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240" y="2308153"/>
            <a:ext cx="3975996" cy="2293253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64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3. Luchtwegbelemmering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6" name="Google Shape;876;p6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877" name="Google Shape;877;p64"/>
          <p:cNvSpPr txBox="1"/>
          <p:nvPr/>
        </p:nvSpPr>
        <p:spPr>
          <a:xfrm>
            <a:off x="723711" y="4928158"/>
            <a:ext cx="11028212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 de baby op je arm en leg je arm op je bovenbeen voor de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rugslagen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Draai de baby naar je andere arm en je andere been voor de </a:t>
            </a:r>
            <a:r>
              <a:rPr lang="nl-NL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compressies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557;p38">
            <a:extLst>
              <a:ext uri="{FF2B5EF4-FFF2-40B4-BE49-F238E27FC236}">
                <a16:creationId xmlns:a16="http://schemas.microsoft.com/office/drawing/2014/main" id="{59352D7E-02C5-F14E-85CA-4DE82C1BE012}"/>
              </a:ext>
            </a:extLst>
          </p:cNvPr>
          <p:cNvSpPr/>
          <p:nvPr/>
        </p:nvSpPr>
        <p:spPr>
          <a:xfrm>
            <a:off x="1055336" y="1134755"/>
            <a:ext cx="968848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3.1 Verslikking baby’s jonger dan 1 jaar</a:t>
            </a:r>
            <a:endParaRPr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65"/>
          <p:cNvSpPr txBox="1">
            <a:spLocks noGrp="1"/>
          </p:cNvSpPr>
          <p:nvPr>
            <p:ph type="body" idx="4294967295"/>
          </p:nvPr>
        </p:nvSpPr>
        <p:spPr>
          <a:xfrm>
            <a:off x="95534" y="1321165"/>
            <a:ext cx="9551389" cy="311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4.1 Angst- of paniekaanval met snelle ademhaling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4.2 Verbranding van de luchtwegen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4.3 Letsels van de borstkas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4.4 Ziekten met gevolgen voor de ademhaling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</p:txBody>
      </p:sp>
      <p:sp>
        <p:nvSpPr>
          <p:cNvPr id="884" name="Google Shape;884;p65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65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886" name="Google Shape;886;p65" descr="IMG_047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3004" y="3036449"/>
            <a:ext cx="3762349" cy="2521355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6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66"/>
          <p:cNvSpPr txBox="1">
            <a:spLocks noGrp="1"/>
          </p:cNvSpPr>
          <p:nvPr>
            <p:ph type="body" idx="4294967295"/>
          </p:nvPr>
        </p:nvSpPr>
        <p:spPr>
          <a:xfrm>
            <a:off x="212310" y="1294169"/>
            <a:ext cx="11654570" cy="4758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r>
              <a:rPr lang="nl-NL" b="1" dirty="0"/>
              <a:t>4.1 Angst- of paniekaanval met snelle ademhaling, verschijnselen</a:t>
            </a:r>
            <a:br>
              <a:rPr lang="nl-NL" dirty="0"/>
            </a:br>
            <a:r>
              <a:rPr lang="nl-NL" dirty="0"/>
              <a:t>				 </a:t>
            </a:r>
            <a:br>
              <a:rPr lang="nl-NL" dirty="0"/>
            </a:br>
            <a:r>
              <a:rPr lang="nl-NL" dirty="0"/>
              <a:t>		- Bij angst/paniek te snel en te diep ademen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Niet alert zijn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Blauw/paarse verkleuring van de huid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 	- Duizeligheid, misselijkheid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Hartkloppingen, stekende pijn op de borst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 		- Tintelingen rond lippen of in vingers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Soms flauwvallen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</a:t>
            </a:r>
            <a:endParaRPr dirty="0"/>
          </a:p>
        </p:txBody>
      </p:sp>
      <p:sp>
        <p:nvSpPr>
          <p:cNvPr id="894" name="Google Shape;894;p66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6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6" name="Google Shape;896;p6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66"/>
          <p:cNvSpPr txBox="1">
            <a:spLocks noGrp="1"/>
          </p:cNvSpPr>
          <p:nvPr>
            <p:ph type="body" idx="4294967295"/>
          </p:nvPr>
        </p:nvSpPr>
        <p:spPr>
          <a:xfrm>
            <a:off x="212310" y="1294169"/>
            <a:ext cx="11654570" cy="4758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r>
              <a:rPr lang="nl-NL" b="1" dirty="0"/>
              <a:t>4.1 Angst- of paniekaanval met snelle ademhaling, Eerste Hulp</a:t>
            </a:r>
            <a:br>
              <a:rPr lang="nl-NL" dirty="0"/>
            </a:br>
            <a:r>
              <a:rPr lang="nl-NL" dirty="0"/>
              <a:t>				 </a:t>
            </a:r>
            <a:br>
              <a:rPr lang="nl-NL" dirty="0"/>
            </a:br>
            <a:r>
              <a:rPr lang="nl-NL" dirty="0"/>
              <a:t>		- Zorg voor rust en frisse lucht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Ga na wat de oorzaak is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Probeer samen de ademhaling onder controle te krijgen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 	- Bel 1-1-2 als de aanval niet over gaat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		</a:t>
            </a:r>
            <a:endParaRPr dirty="0"/>
          </a:p>
        </p:txBody>
      </p:sp>
      <p:sp>
        <p:nvSpPr>
          <p:cNvPr id="895" name="Google Shape;895;p6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6" name="Google Shape;896;p6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31301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68"/>
          <p:cNvSpPr txBox="1">
            <a:spLocks noGrp="1"/>
          </p:cNvSpPr>
          <p:nvPr>
            <p:ph type="body" idx="4294967295"/>
          </p:nvPr>
        </p:nvSpPr>
        <p:spPr>
          <a:xfrm>
            <a:off x="197305" y="1294169"/>
            <a:ext cx="10328100" cy="4652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r>
              <a:rPr lang="nl-NL" b="1" dirty="0"/>
              <a:t>4.2 Verbranding van de luchtwegen, oorzaken, verschijnselen</a:t>
            </a:r>
            <a:br>
              <a:rPr lang="nl-NL" dirty="0"/>
            </a:b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85925" algn="l"/>
              </a:tabLst>
            </a:pPr>
            <a:r>
              <a:rPr lang="nl-NL" dirty="0"/>
              <a:t>     	- Bedreigde luchtweg of geblokkeerde luchtweg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85925" algn="l"/>
              </a:tabLst>
            </a:pPr>
            <a:r>
              <a:rPr lang="nl-NL" dirty="0"/>
              <a:t>	- Inademen hete of giftige gassen en dampen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85925" algn="l"/>
              </a:tabLst>
            </a:pPr>
            <a:r>
              <a:rPr lang="nl-NL" dirty="0"/>
              <a:t>	- Allergische reactie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85925" algn="l"/>
              </a:tabLst>
            </a:pPr>
            <a:r>
              <a:rPr lang="nl-NL" dirty="0"/>
              <a:t>	- Slijmvliezen gaan zwellen, inademen wordt moeilijker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85925" algn="l"/>
              </a:tabLst>
            </a:pPr>
            <a:r>
              <a:rPr lang="nl-NL" dirty="0"/>
              <a:t>	- Verbrande neusharen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85925" algn="l"/>
              </a:tabLst>
            </a:pPr>
            <a:r>
              <a:rPr lang="nl-NL" dirty="0"/>
              <a:t>	- Let op gevaar voor jezelf: inademing giftige gassen</a:t>
            </a:r>
            <a:endParaRPr dirty="0"/>
          </a:p>
        </p:txBody>
      </p:sp>
      <p:sp>
        <p:nvSpPr>
          <p:cNvPr id="912" name="Google Shape;912;p68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68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br>
              <a:rPr lang="nl-NL" sz="3600" b="1" dirty="0">
                <a:solidFill>
                  <a:srgbClr val="E61C3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 dirty="0">
              <a:solidFill>
                <a:srgbClr val="E61C3B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14" name="Google Shape;914;p6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69"/>
          <p:cNvSpPr txBox="1">
            <a:spLocks noGrp="1"/>
          </p:cNvSpPr>
          <p:nvPr>
            <p:ph type="body" idx="4294967295"/>
          </p:nvPr>
        </p:nvSpPr>
        <p:spPr>
          <a:xfrm>
            <a:off x="187434" y="1294169"/>
            <a:ext cx="11614565" cy="460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r>
              <a:rPr lang="nl-NL" b="1" dirty="0"/>
              <a:t>4.2 Verbranding van de luchtwegen, Eerste Hulp</a:t>
            </a:r>
            <a:br>
              <a:rPr lang="nl-NL" dirty="0"/>
            </a:b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Let op gevaarlijke situaties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Bel 1-1-2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Zorg voor frisse lucht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Laat het slachtoffer in een halfzittende houden zitten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Bij bewusteloosheid: start reanimatie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Zorg voor eigen veiligheid:  geen beademing bij giftige gassen</a:t>
            </a:r>
            <a:endParaRPr dirty="0"/>
          </a:p>
        </p:txBody>
      </p:sp>
      <p:sp>
        <p:nvSpPr>
          <p:cNvPr id="921" name="Google Shape;921;p69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6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br>
              <a:rPr lang="nl-NL" sz="3600" b="1" dirty="0">
                <a:solidFill>
                  <a:srgbClr val="E61C3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 dirty="0">
              <a:solidFill>
                <a:srgbClr val="E61C3B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23" name="Google Shape;923;p6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 txBox="1"/>
          <p:nvPr/>
        </p:nvSpPr>
        <p:spPr>
          <a:xfrm>
            <a:off x="1388302" y="1285365"/>
            <a:ext cx="9564224" cy="512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300" tIns="60650" rIns="121300" bIns="6065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None/>
            </a:pPr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1.3 Aandachtspunten om verantwoord hulp te verlenen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Let op gevaar, pas op voor besmetting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Emoties, religies, culturen en gebruiken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Juridische aspecten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Benaderen, geruststellen van slachtoffer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	- Professionele hulp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751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Noto Sans Symbols"/>
              <a:buNone/>
            </a:pPr>
            <a:r>
              <a:rPr lang="nl-NL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</p:txBody>
      </p:sp>
      <p:pic>
        <p:nvPicPr>
          <p:cNvPr id="236" name="Google Shape;236;p7" descr="Afbeelding met gras, persoon, bui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7990" y="4116875"/>
            <a:ext cx="2921822" cy="194723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3061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A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Algemeen</a:t>
            </a:r>
            <a:endParaRPr/>
          </a:p>
        </p:txBody>
      </p:sp>
      <p:sp>
        <p:nvSpPr>
          <p:cNvPr id="6" name="Google Shape;207;p4">
            <a:extLst>
              <a:ext uri="{FF2B5EF4-FFF2-40B4-BE49-F238E27FC236}">
                <a16:creationId xmlns:a16="http://schemas.microsoft.com/office/drawing/2014/main" id="{5EE0B7FA-1392-CC45-A8E5-0F653BA9AA34}"/>
              </a:ext>
            </a:extLst>
          </p:cNvPr>
          <p:cNvSpPr txBox="1">
            <a:spLocks/>
          </p:cNvSpPr>
          <p:nvPr/>
        </p:nvSpPr>
        <p:spPr>
          <a:xfrm>
            <a:off x="866551" y="445055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3061AD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3061AD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1. Introductie Eerste Hulp</a:t>
            </a:r>
            <a:br>
              <a:rPr lang="nl-NL" sz="3600" b="1" dirty="0">
                <a:solidFill>
                  <a:schemeClr val="lt1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lang="nl-NL" sz="3600" b="1" dirty="0">
              <a:solidFill>
                <a:schemeClr val="lt1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70"/>
          <p:cNvSpPr txBox="1">
            <a:spLocks noGrp="1"/>
          </p:cNvSpPr>
          <p:nvPr>
            <p:ph type="body" idx="4294967295"/>
          </p:nvPr>
        </p:nvSpPr>
        <p:spPr>
          <a:xfrm>
            <a:off x="202149" y="1137680"/>
            <a:ext cx="9523497" cy="447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r>
              <a:rPr lang="nl-NL" b="1" dirty="0"/>
              <a:t>4.3 Letsels van de borstkas, oorzaken</a:t>
            </a:r>
            <a:br>
              <a:rPr lang="nl-NL" dirty="0"/>
            </a:br>
            <a:r>
              <a:rPr lang="nl-NL" dirty="0"/>
              <a:t>	         - Gekneusde, gebroken ribben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r>
              <a:rPr lang="nl-NL" dirty="0"/>
              <a:t>	- Ademhalingsmoeilijkheden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r>
              <a:rPr lang="nl-NL" dirty="0"/>
              <a:t>	- Klaplong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r>
              <a:rPr lang="nl-NL" dirty="0"/>
              <a:t>	- Zuigende borstwond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r>
              <a:rPr lang="nl-NL" dirty="0"/>
              <a:t>	- Inwendige bloedingen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dirty="0"/>
          </a:p>
        </p:txBody>
      </p:sp>
      <p:sp>
        <p:nvSpPr>
          <p:cNvPr id="930" name="Google Shape;930;p70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70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br>
              <a:rPr lang="nl-NL" sz="3600" b="1" dirty="0">
                <a:solidFill>
                  <a:srgbClr val="E61C3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 dirty="0">
              <a:solidFill>
                <a:srgbClr val="E61C3B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32" name="Google Shape;932;p7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70"/>
          <p:cNvSpPr txBox="1">
            <a:spLocks noGrp="1"/>
          </p:cNvSpPr>
          <p:nvPr>
            <p:ph type="body" idx="4294967295"/>
          </p:nvPr>
        </p:nvSpPr>
        <p:spPr>
          <a:xfrm>
            <a:off x="202149" y="1137680"/>
            <a:ext cx="9523497" cy="4472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r>
              <a:rPr lang="nl-NL" b="1" dirty="0"/>
              <a:t>4.3 Letsels van de borstkas, verschijnselen</a:t>
            </a:r>
            <a:br>
              <a:rPr lang="nl-NL" dirty="0"/>
            </a:br>
            <a:r>
              <a:rPr lang="nl-NL" dirty="0"/>
              <a:t>	         - Bleekheid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r>
              <a:rPr lang="nl-NL" dirty="0"/>
              <a:t>	- Benauwdheid, snelle oppervlakkig ademhaling, pijn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r>
              <a:rPr lang="nl-NL" dirty="0"/>
              <a:t>	- Hoorbare en/of onregelmatige ademhaling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r>
              <a:rPr lang="nl-NL" dirty="0"/>
              <a:t>	- Zwelling van of wond op de borst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r>
              <a:rPr lang="nl-NL" dirty="0"/>
              <a:t>		</a:t>
            </a:r>
            <a:endParaRPr dirty="0"/>
          </a:p>
        </p:txBody>
      </p:sp>
      <p:sp>
        <p:nvSpPr>
          <p:cNvPr id="930" name="Google Shape;930;p70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70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endParaRPr sz="3600" b="1" dirty="0">
              <a:solidFill>
                <a:srgbClr val="E61C3B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32" name="Google Shape;932;p7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33031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70"/>
          <p:cNvSpPr txBox="1">
            <a:spLocks noGrp="1"/>
          </p:cNvSpPr>
          <p:nvPr>
            <p:ph type="body" idx="4294967295"/>
          </p:nvPr>
        </p:nvSpPr>
        <p:spPr>
          <a:xfrm>
            <a:off x="188701" y="1192777"/>
            <a:ext cx="11558442" cy="4911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00000"/>
              </a:lnSpc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r>
              <a:rPr lang="nl-NL" b="1" dirty="0"/>
              <a:t>4.3 Letsels van de borstkas, Eerste Hulp</a:t>
            </a:r>
            <a:br>
              <a:rPr lang="nl-NL" b="1" dirty="0"/>
            </a:br>
            <a:br>
              <a:rPr lang="nl-NL" dirty="0"/>
            </a:br>
            <a:r>
              <a:rPr lang="nl-NL" dirty="0"/>
              <a:t>	         - Bel 1-1-2</a:t>
            </a:r>
          </a:p>
          <a:p>
            <a:pPr marL="0" lvl="0" indent="0">
              <a:lnSpc>
                <a:spcPct val="100000"/>
              </a:lnSpc>
              <a:buClr>
                <a:srgbClr val="1E4E79"/>
              </a:buClr>
              <a:buSzPts val="2700"/>
              <a:buNone/>
              <a:tabLst>
                <a:tab pos="1590675" algn="l"/>
              </a:tabLst>
            </a:pPr>
            <a:r>
              <a:rPr lang="nl-NL" dirty="0"/>
              <a:t>	- Laat voorwerpen zitten</a:t>
            </a:r>
          </a:p>
          <a:p>
            <a:pPr marL="0" lvl="0" indent="0">
              <a:lnSpc>
                <a:spcPct val="100000"/>
              </a:lnSpc>
              <a:buClr>
                <a:srgbClr val="1E4E79"/>
              </a:buClr>
              <a:buSzPts val="2700"/>
              <a:buNone/>
              <a:tabLst>
                <a:tab pos="1590675" algn="l"/>
              </a:tabLst>
            </a:pPr>
            <a:r>
              <a:rPr lang="nl-NL" dirty="0"/>
              <a:t>	- Leg bewusteloos slachtoffer in stabiele zijligging:</a:t>
            </a:r>
            <a:br>
              <a:rPr lang="nl-NL" dirty="0"/>
            </a:br>
            <a:r>
              <a:rPr lang="nl-NL" dirty="0"/>
              <a:t> 		       * op niet-gewonde zijde als er een voorwerp uitsteekt</a:t>
            </a:r>
          </a:p>
          <a:p>
            <a:pPr marL="0" lvl="0" indent="0">
              <a:lnSpc>
                <a:spcPct val="100000"/>
              </a:lnSpc>
              <a:buClr>
                <a:srgbClr val="1E4E79"/>
              </a:buClr>
              <a:buSzPts val="2700"/>
              <a:buNone/>
            </a:pPr>
            <a:r>
              <a:rPr lang="nl-NL" dirty="0"/>
              <a:t>                              * op gewonde zijde als er geen voorwerp uitsteekt</a:t>
            </a:r>
          </a:p>
          <a:p>
            <a:pPr marL="0" lvl="0" indent="0">
              <a:lnSpc>
                <a:spcPct val="100000"/>
              </a:lnSpc>
              <a:buClr>
                <a:srgbClr val="1E4E79"/>
              </a:buClr>
              <a:buSzPts val="2700"/>
              <a:buNone/>
              <a:tabLst>
                <a:tab pos="1590675" algn="l"/>
              </a:tabLst>
            </a:pPr>
            <a:r>
              <a:rPr lang="nl-NL" dirty="0"/>
              <a:t>	- Geef eventueel druk op de wond, plak niet af</a:t>
            </a:r>
          </a:p>
          <a:p>
            <a:pPr marL="0" lvl="0" indent="0">
              <a:lnSpc>
                <a:spcPct val="100000"/>
              </a:lnSpc>
              <a:buClr>
                <a:srgbClr val="1E4E79"/>
              </a:buClr>
              <a:buSzPts val="2700"/>
              <a:buNone/>
              <a:tabLst>
                <a:tab pos="1547813" algn="l"/>
              </a:tabLst>
            </a:pPr>
            <a:r>
              <a:rPr lang="nl-NL" dirty="0"/>
              <a:t>	- Controleer vitale functies</a:t>
            </a:r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635125" algn="l"/>
              </a:tabLst>
            </a:pPr>
            <a:endParaRPr dirty="0"/>
          </a:p>
        </p:txBody>
      </p:sp>
      <p:sp>
        <p:nvSpPr>
          <p:cNvPr id="931" name="Google Shape;931;p70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endParaRPr sz="3600" b="1" dirty="0">
              <a:solidFill>
                <a:srgbClr val="E61C3B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32" name="Google Shape;932;p7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83473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73"/>
          <p:cNvSpPr txBox="1">
            <a:spLocks noGrp="1"/>
          </p:cNvSpPr>
          <p:nvPr>
            <p:ph type="body" idx="4294967295"/>
          </p:nvPr>
        </p:nvSpPr>
        <p:spPr>
          <a:xfrm>
            <a:off x="124586" y="1841006"/>
            <a:ext cx="9244511" cy="400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Astma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COPD/benauwdheid bij longaandoening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</p:txBody>
      </p:sp>
      <p:sp>
        <p:nvSpPr>
          <p:cNvPr id="957" name="Google Shape;957;p73"/>
          <p:cNvSpPr txBox="1"/>
          <p:nvPr/>
        </p:nvSpPr>
        <p:spPr>
          <a:xfrm>
            <a:off x="1126942" y="1165756"/>
            <a:ext cx="8551630" cy="113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lvl="0">
              <a:lnSpc>
                <a:spcPct val="150000"/>
              </a:lnSpc>
              <a:buClr>
                <a:srgbClr val="FF0000"/>
              </a:buClr>
              <a:buSzPts val="1990"/>
            </a:pPr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4.4 Ziekten met gevolgen voor de ademhaling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958" name="Google Shape;958;p73" descr="Afbeelding met donk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9267" y="2780539"/>
            <a:ext cx="3069182" cy="3428534"/>
          </a:xfrm>
          <a:prstGeom prst="rect">
            <a:avLst/>
          </a:prstGeom>
          <a:noFill/>
          <a:ln>
            <a:noFill/>
          </a:ln>
        </p:spPr>
      </p:pic>
      <p:sp>
        <p:nvSpPr>
          <p:cNvPr id="960" name="Google Shape;960;p7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7" name="Google Shape;931;p70">
            <a:extLst>
              <a:ext uri="{FF2B5EF4-FFF2-40B4-BE49-F238E27FC236}">
                <a16:creationId xmlns:a16="http://schemas.microsoft.com/office/drawing/2014/main" id="{76325E10-506B-4D43-8B00-2CAE707BEF40}"/>
              </a:ext>
            </a:extLst>
          </p:cNvPr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endParaRPr sz="3600" b="1" dirty="0">
              <a:solidFill>
                <a:srgbClr val="E61C3B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4"/>
          <p:cNvSpPr txBox="1">
            <a:spLocks noGrp="1"/>
          </p:cNvSpPr>
          <p:nvPr>
            <p:ph type="body" idx="4294967295"/>
          </p:nvPr>
        </p:nvSpPr>
        <p:spPr>
          <a:xfrm>
            <a:off x="235756" y="1269178"/>
            <a:ext cx="11391860" cy="4294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r>
              <a:rPr lang="nl-NL" i="1" dirty="0"/>
              <a:t>Astma</a:t>
            </a:r>
            <a:endParaRPr lang="nl-NL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Chronische ontstekingsziekte van de luchtwegen</a:t>
            </a:r>
            <a:br>
              <a:rPr lang="nl-NL" dirty="0"/>
            </a:br>
            <a:r>
              <a:rPr lang="nl-NL" dirty="0"/>
              <a:t>		- Benauwdheidsaanvallen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Uitlokken aanvallen door: sigarettenrook, parfum, </a:t>
            </a:r>
            <a:br>
              <a:rPr lang="nl-NL" dirty="0"/>
            </a:br>
            <a:r>
              <a:rPr lang="nl-NL" dirty="0"/>
              <a:t>			koude lucht, lichamelijke inspanningen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</p:txBody>
      </p:sp>
      <p:sp>
        <p:nvSpPr>
          <p:cNvPr id="968" name="Google Shape;968;p74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969" name="Google Shape;969;p7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7" name="Google Shape;957;p73">
            <a:extLst>
              <a:ext uri="{FF2B5EF4-FFF2-40B4-BE49-F238E27FC236}">
                <a16:creationId xmlns:a16="http://schemas.microsoft.com/office/drawing/2014/main" id="{9B23E5C1-6DD2-3F4E-A193-0857B7073E10}"/>
              </a:ext>
            </a:extLst>
          </p:cNvPr>
          <p:cNvSpPr txBox="1"/>
          <p:nvPr/>
        </p:nvSpPr>
        <p:spPr>
          <a:xfrm>
            <a:off x="1126942" y="1165756"/>
            <a:ext cx="8551630" cy="113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lvl="0">
              <a:lnSpc>
                <a:spcPct val="150000"/>
              </a:lnSpc>
              <a:buClr>
                <a:srgbClr val="FF0000"/>
              </a:buClr>
              <a:buSzPts val="1990"/>
            </a:pPr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4.4 Ziekten met gevolgen voor de ademhaling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75"/>
          <p:cNvSpPr txBox="1">
            <a:spLocks noGrp="1"/>
          </p:cNvSpPr>
          <p:nvPr>
            <p:ph type="body" idx="4294967295"/>
          </p:nvPr>
        </p:nvSpPr>
        <p:spPr>
          <a:xfrm>
            <a:off x="249825" y="1794904"/>
            <a:ext cx="11391860" cy="3482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r>
              <a:rPr lang="nl-NL" i="1" dirty="0"/>
              <a:t>Astma, verschijnselen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Benauwd, kortademig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Hoesten, slijm opgeven 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Hoorbare piepende ademhaling, vooral bij uitademen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</p:txBody>
      </p:sp>
      <p:sp>
        <p:nvSpPr>
          <p:cNvPr id="976" name="Google Shape;976;p75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p75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978" name="Google Shape;978;p7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Google Shape;957;p73">
            <a:extLst>
              <a:ext uri="{FF2B5EF4-FFF2-40B4-BE49-F238E27FC236}">
                <a16:creationId xmlns:a16="http://schemas.microsoft.com/office/drawing/2014/main" id="{32EE66C0-4600-4041-A9BB-CEC673EDA49F}"/>
              </a:ext>
            </a:extLst>
          </p:cNvPr>
          <p:cNvSpPr txBox="1"/>
          <p:nvPr/>
        </p:nvSpPr>
        <p:spPr>
          <a:xfrm>
            <a:off x="1126942" y="1165756"/>
            <a:ext cx="8551630" cy="113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lvl="0">
              <a:lnSpc>
                <a:spcPct val="150000"/>
              </a:lnSpc>
              <a:buClr>
                <a:srgbClr val="FF0000"/>
              </a:buClr>
              <a:buSzPts val="1990"/>
            </a:pPr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4.4 Ziekten met gevolgen voor de ademhaling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76"/>
          <p:cNvSpPr txBox="1">
            <a:spLocks noGrp="1"/>
          </p:cNvSpPr>
          <p:nvPr>
            <p:ph type="body" idx="4294967295"/>
          </p:nvPr>
        </p:nvSpPr>
        <p:spPr>
          <a:xfrm>
            <a:off x="207978" y="689877"/>
            <a:ext cx="10990453" cy="379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lang="nl-NL" b="1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br>
              <a:rPr lang="nl-NL" b="1" dirty="0"/>
            </a:br>
            <a:r>
              <a:rPr lang="nl-NL" dirty="0"/>
              <a:t>		</a:t>
            </a:r>
            <a:r>
              <a:rPr lang="nl-NL" i="1" dirty="0"/>
              <a:t>COPD/benauwdheid bij longaandoening</a:t>
            </a:r>
            <a:br>
              <a:rPr lang="nl-NL" dirty="0"/>
            </a:br>
            <a:r>
              <a:rPr lang="nl-NL" dirty="0"/>
              <a:t>		- Beschadiging longen</a:t>
            </a:r>
            <a:endParaRPr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E4E79"/>
              </a:buClr>
              <a:buSzPts val="2700"/>
              <a:buNone/>
            </a:pPr>
            <a:r>
              <a:rPr lang="nl-NL" dirty="0"/>
              <a:t>		- Oorzaken: langdurig inademen schadelijke stoffen,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E4E79"/>
              </a:buClr>
              <a:buSzPts val="2700"/>
              <a:buNone/>
            </a:pPr>
            <a:r>
              <a:rPr lang="nl-NL" dirty="0"/>
              <a:t>			luchtvervuiling, astma, longziekten, longontsteking, 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E4E79"/>
              </a:buClr>
              <a:buSzPts val="2700"/>
              <a:buNone/>
            </a:pPr>
            <a:r>
              <a:rPr lang="nl-NL" dirty="0"/>
              <a:t>			erfelijke factoren</a:t>
            </a:r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</a:t>
            </a:r>
            <a:endParaRPr dirty="0"/>
          </a:p>
        </p:txBody>
      </p:sp>
      <p:sp>
        <p:nvSpPr>
          <p:cNvPr id="986" name="Google Shape;986;p7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br>
              <a:rPr lang="nl-NL" sz="3600" b="1">
                <a:solidFill>
                  <a:srgbClr val="E61C3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>
              <a:solidFill>
                <a:srgbClr val="E61C3B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87" name="Google Shape;987;p7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Google Shape;957;p73">
            <a:extLst>
              <a:ext uri="{FF2B5EF4-FFF2-40B4-BE49-F238E27FC236}">
                <a16:creationId xmlns:a16="http://schemas.microsoft.com/office/drawing/2014/main" id="{3D6F14A5-33F3-734D-B58B-101EBD852369}"/>
              </a:ext>
            </a:extLst>
          </p:cNvPr>
          <p:cNvSpPr txBox="1"/>
          <p:nvPr/>
        </p:nvSpPr>
        <p:spPr>
          <a:xfrm>
            <a:off x="1126942" y="1165756"/>
            <a:ext cx="8551630" cy="113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lvl="0">
              <a:lnSpc>
                <a:spcPct val="150000"/>
              </a:lnSpc>
              <a:buClr>
                <a:srgbClr val="FF0000"/>
              </a:buClr>
              <a:buSzPts val="1990"/>
            </a:pPr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4.4 Ziekten met gevolgen voor de ademhaling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77"/>
          <p:cNvSpPr txBox="1">
            <a:spLocks noGrp="1"/>
          </p:cNvSpPr>
          <p:nvPr>
            <p:ph type="body" idx="4294967295"/>
          </p:nvPr>
        </p:nvSpPr>
        <p:spPr>
          <a:xfrm>
            <a:off x="207978" y="1294169"/>
            <a:ext cx="10389557" cy="4113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br>
              <a:rPr lang="nl-NL" b="1" dirty="0"/>
            </a:br>
            <a:r>
              <a:rPr lang="nl-NL" dirty="0"/>
              <a:t>		</a:t>
            </a:r>
            <a:r>
              <a:rPr lang="nl-NL" i="1" dirty="0"/>
              <a:t>COPD/benauwdheid bij longaandoening, verschijnselen</a:t>
            </a:r>
            <a:br>
              <a:rPr lang="nl-NL" dirty="0"/>
            </a:br>
            <a:r>
              <a:rPr lang="nl-NL" dirty="0"/>
              <a:t>		- Moeilijk uitademen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Hoesten, veel slijm opgeven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Piepende ademhaling, vooral bij het uitademen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</a:t>
            </a:r>
            <a:endParaRPr dirty="0"/>
          </a:p>
        </p:txBody>
      </p:sp>
      <p:sp>
        <p:nvSpPr>
          <p:cNvPr id="994" name="Google Shape;994;p77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77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996" name="Google Shape;996;p7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Google Shape;957;p73">
            <a:extLst>
              <a:ext uri="{FF2B5EF4-FFF2-40B4-BE49-F238E27FC236}">
                <a16:creationId xmlns:a16="http://schemas.microsoft.com/office/drawing/2014/main" id="{368293CB-6D0D-554B-B352-00D1172C5039}"/>
              </a:ext>
            </a:extLst>
          </p:cNvPr>
          <p:cNvSpPr txBox="1"/>
          <p:nvPr/>
        </p:nvSpPr>
        <p:spPr>
          <a:xfrm>
            <a:off x="1126942" y="1165756"/>
            <a:ext cx="8551630" cy="113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lvl="0">
              <a:lnSpc>
                <a:spcPct val="150000"/>
              </a:lnSpc>
              <a:buClr>
                <a:srgbClr val="FF0000"/>
              </a:buClr>
              <a:buSzPts val="1990"/>
            </a:pPr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4.4 Ziekten met gevolgen voor de ademhaling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78"/>
          <p:cNvSpPr txBox="1">
            <a:spLocks noGrp="1"/>
          </p:cNvSpPr>
          <p:nvPr>
            <p:ph type="body" idx="4294967295"/>
          </p:nvPr>
        </p:nvSpPr>
        <p:spPr>
          <a:xfrm>
            <a:off x="236789" y="1844623"/>
            <a:ext cx="10519485" cy="39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r>
              <a:rPr lang="nl-NL" i="1" dirty="0"/>
              <a:t>COPD/benauwdheid bij longaandoenin</a:t>
            </a:r>
            <a:r>
              <a:rPr lang="nl-NL" dirty="0"/>
              <a:t>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Chronische benauwdheid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Kortademigheid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Continu hoesten met veel slijm opgeven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Piepende ademhaling, vooral bij uitademen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</p:txBody>
      </p:sp>
      <p:pic>
        <p:nvPicPr>
          <p:cNvPr id="1004" name="Google Shape;1004;p78" descr="Afbeelding met persoon, buiten, boom, zit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7902" y="3277772"/>
            <a:ext cx="3186984" cy="2488842"/>
          </a:xfrm>
          <a:prstGeom prst="rect">
            <a:avLst/>
          </a:prstGeom>
          <a:noFill/>
          <a:ln>
            <a:noFill/>
          </a:ln>
        </p:spPr>
      </p:pic>
      <p:sp>
        <p:nvSpPr>
          <p:cNvPr id="1005" name="Google Shape;1005;p78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006" name="Google Shape;1006;p7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8" name="Google Shape;957;p73">
            <a:extLst>
              <a:ext uri="{FF2B5EF4-FFF2-40B4-BE49-F238E27FC236}">
                <a16:creationId xmlns:a16="http://schemas.microsoft.com/office/drawing/2014/main" id="{2C753ADE-2893-2341-9DBD-3AC6725DAEA7}"/>
              </a:ext>
            </a:extLst>
          </p:cNvPr>
          <p:cNvSpPr txBox="1"/>
          <p:nvPr/>
        </p:nvSpPr>
        <p:spPr>
          <a:xfrm>
            <a:off x="1126942" y="1165756"/>
            <a:ext cx="9953434" cy="113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lvl="0">
              <a:lnSpc>
                <a:spcPct val="150000"/>
              </a:lnSpc>
              <a:buClr>
                <a:srgbClr val="FF0000"/>
              </a:buClr>
              <a:buSzPts val="1990"/>
            </a:pPr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4.4 Ziekten met gevolgen voor de ademhaling, verschijnselen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79"/>
          <p:cNvSpPr txBox="1">
            <a:spLocks noGrp="1"/>
          </p:cNvSpPr>
          <p:nvPr>
            <p:ph type="body" idx="4294967295"/>
          </p:nvPr>
        </p:nvSpPr>
        <p:spPr>
          <a:xfrm>
            <a:off x="283351" y="1133901"/>
            <a:ext cx="10365892" cy="491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r>
              <a:rPr lang="nl-NL" i="1" dirty="0"/>
              <a:t>Astma of COPD/benauwdheid bij longaandoening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Maak knellende kleding los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r>
              <a:rPr lang="nl-NL"/>
              <a:t>- Leg </a:t>
            </a:r>
            <a:r>
              <a:rPr lang="nl-NL" dirty="0"/>
              <a:t>het slachtoffer niet plat neer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Laat het slachtoffer zelf zijn houding bepalen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Help het slachtoffer bij het innemen van medicatie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Houd vitale functies in de gaten, bel eventueel 1-1-2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</p:txBody>
      </p:sp>
      <p:sp>
        <p:nvSpPr>
          <p:cNvPr id="1013" name="Google Shape;1013;p79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7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4. Stoornissen in de ademhaling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015" name="Google Shape;1015;p7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Google Shape;957;p73">
            <a:extLst>
              <a:ext uri="{FF2B5EF4-FFF2-40B4-BE49-F238E27FC236}">
                <a16:creationId xmlns:a16="http://schemas.microsoft.com/office/drawing/2014/main" id="{CA4A2C18-0D90-F34F-9902-A854E38BE425}"/>
              </a:ext>
            </a:extLst>
          </p:cNvPr>
          <p:cNvSpPr txBox="1"/>
          <p:nvPr/>
        </p:nvSpPr>
        <p:spPr>
          <a:xfrm>
            <a:off x="1126942" y="1165756"/>
            <a:ext cx="9958400" cy="1139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lvl="0">
              <a:lnSpc>
                <a:spcPct val="150000"/>
              </a:lnSpc>
              <a:buClr>
                <a:srgbClr val="FF0000"/>
              </a:buClr>
              <a:buSzPts val="1990"/>
            </a:pPr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4.4 Ziekten met gevolgen voor de ademhaling, Eerste Hulp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body" idx="4294967295"/>
          </p:nvPr>
        </p:nvSpPr>
        <p:spPr>
          <a:xfrm>
            <a:off x="459580" y="1425353"/>
            <a:ext cx="7255826" cy="511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NL" sz="2800" dirty="0"/>
              <a:t>	2.1 Cellen, weefsels en organen</a:t>
            </a:r>
            <a:br>
              <a:rPr lang="nl-NL" sz="2800" dirty="0"/>
            </a:br>
            <a:r>
              <a:rPr lang="nl-NL" sz="2800" dirty="0"/>
              <a:t>	2.2 Het zenuwstelsel</a:t>
            </a:r>
            <a:br>
              <a:rPr lang="nl-NL" sz="2800" dirty="0"/>
            </a:br>
            <a:r>
              <a:rPr lang="nl-NL" sz="2800" dirty="0"/>
              <a:t>	2.3 Het ademhalingsstelsel</a:t>
            </a:r>
            <a:br>
              <a:rPr lang="nl-NL" sz="2800" dirty="0"/>
            </a:br>
            <a:r>
              <a:rPr lang="nl-NL" sz="2800" dirty="0"/>
              <a:t>	2.4 Het hart- en vaatstelsel</a:t>
            </a:r>
            <a:br>
              <a:rPr lang="nl-NL" sz="2800" dirty="0"/>
            </a:br>
            <a:r>
              <a:rPr lang="nl-NL" sz="2800" dirty="0"/>
              <a:t>	2.5 De zintuigen</a:t>
            </a:r>
            <a:br>
              <a:rPr lang="nl-NL" sz="2800" dirty="0"/>
            </a:br>
            <a:r>
              <a:rPr lang="nl-NL" sz="2800" dirty="0"/>
              <a:t>	2.6 Huid en slijmvliezen</a:t>
            </a:r>
            <a:br>
              <a:rPr lang="nl-NL" sz="2800" dirty="0"/>
            </a:br>
            <a:r>
              <a:rPr lang="nl-NL" sz="2800" dirty="0"/>
              <a:t>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</a:pPr>
            <a:br>
              <a:rPr lang="nl-NL" sz="2800" dirty="0"/>
            </a:br>
            <a:r>
              <a:rPr lang="nl-NL" sz="2800" dirty="0"/>
              <a:t>	</a:t>
            </a:r>
            <a:endParaRPr dirty="0"/>
          </a:p>
        </p:txBody>
      </p:sp>
      <p:sp>
        <p:nvSpPr>
          <p:cNvPr id="244" name="Google Shape;244;p8"/>
          <p:cNvSpPr txBox="1">
            <a:spLocks noGrp="1"/>
          </p:cNvSpPr>
          <p:nvPr>
            <p:ph type="body" idx="4294967295"/>
          </p:nvPr>
        </p:nvSpPr>
        <p:spPr>
          <a:xfrm>
            <a:off x="6546722" y="1425352"/>
            <a:ext cx="5693041" cy="511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NL" sz="2800" dirty="0"/>
              <a:t>2.7   Het bot- en spierstelsel</a:t>
            </a:r>
            <a:br>
              <a:rPr lang="nl-NL" sz="2800" dirty="0"/>
            </a:br>
            <a:r>
              <a:rPr lang="nl-NL" sz="2800" dirty="0"/>
              <a:t>2.8   De stofwisseling</a:t>
            </a:r>
            <a:br>
              <a:rPr lang="nl-NL" sz="2800" dirty="0"/>
            </a:br>
            <a:r>
              <a:rPr lang="nl-NL" sz="2800" dirty="0"/>
              <a:t>2.9   Het spijsverteringsstelsel</a:t>
            </a:r>
            <a:br>
              <a:rPr lang="nl-NL" sz="2800" dirty="0"/>
            </a:br>
            <a:r>
              <a:rPr lang="nl-NL" sz="2800" dirty="0"/>
              <a:t>2.10 De lichaamstemperatuur</a:t>
            </a:r>
            <a:br>
              <a:rPr lang="nl-NL" sz="2800" dirty="0"/>
            </a:br>
            <a:r>
              <a:rPr lang="nl-NL" sz="2800" dirty="0"/>
              <a:t>2.11 Het voortplantingsstelsel</a:t>
            </a:r>
            <a:endParaRPr dirty="0"/>
          </a:p>
        </p:txBody>
      </p:sp>
      <p:sp>
        <p:nvSpPr>
          <p:cNvPr id="246" name="Google Shape;246;p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3061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A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Algemeen</a:t>
            </a:r>
            <a:endParaRPr/>
          </a:p>
        </p:txBody>
      </p:sp>
      <p:sp>
        <p:nvSpPr>
          <p:cNvPr id="6" name="Google Shape;207;p4">
            <a:extLst>
              <a:ext uri="{FF2B5EF4-FFF2-40B4-BE49-F238E27FC236}">
                <a16:creationId xmlns:a16="http://schemas.microsoft.com/office/drawing/2014/main" id="{B9D5AF8B-50BB-674A-86B7-0B000E7B9A6A}"/>
              </a:ext>
            </a:extLst>
          </p:cNvPr>
          <p:cNvSpPr txBox="1">
            <a:spLocks/>
          </p:cNvSpPr>
          <p:nvPr/>
        </p:nvSpPr>
        <p:spPr>
          <a:xfrm>
            <a:off x="866551" y="445055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3061AD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3061AD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2. Het menselijk lichaam</a:t>
            </a:r>
            <a:br>
              <a:rPr lang="nl-NL" sz="3600" b="1" dirty="0">
                <a:solidFill>
                  <a:schemeClr val="lt1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lang="nl-NL" sz="3600" b="1" dirty="0">
              <a:solidFill>
                <a:schemeClr val="lt1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80"/>
          <p:cNvSpPr txBox="1">
            <a:spLocks noGrp="1"/>
          </p:cNvSpPr>
          <p:nvPr>
            <p:ph type="body" idx="4294967295"/>
          </p:nvPr>
        </p:nvSpPr>
        <p:spPr>
          <a:xfrm>
            <a:off x="168889" y="1614584"/>
            <a:ext cx="9502738" cy="3010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5.1 Levensbedreigend bloedverlies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5.2 Shock en anafylactische shock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5.3 Pijn op de borst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</p:txBody>
      </p:sp>
      <p:sp>
        <p:nvSpPr>
          <p:cNvPr id="1022" name="Google Shape;1022;p80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80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bloedsoomloop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024" name="Google Shape;1024;p8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81"/>
          <p:cNvSpPr txBox="1">
            <a:spLocks noGrp="1"/>
          </p:cNvSpPr>
          <p:nvPr>
            <p:ph type="body" idx="4294967295"/>
          </p:nvPr>
        </p:nvSpPr>
        <p:spPr>
          <a:xfrm>
            <a:off x="151350" y="1137680"/>
            <a:ext cx="9437424" cy="3479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Uitwendige bloedingen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Inwendige bloedingen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</a:t>
            </a:r>
            <a:endParaRPr dirty="0"/>
          </a:p>
        </p:txBody>
      </p:sp>
      <p:sp>
        <p:nvSpPr>
          <p:cNvPr id="1031" name="Google Shape;1031;p81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81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bloedsomloop</a:t>
            </a: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033" name="Google Shape;1033;p81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63B660E1-5C52-2E4D-91DB-09F5E2A84837}"/>
              </a:ext>
            </a:extLst>
          </p:cNvPr>
          <p:cNvSpPr/>
          <p:nvPr/>
        </p:nvSpPr>
        <p:spPr>
          <a:xfrm>
            <a:off x="1112077" y="1410566"/>
            <a:ext cx="5354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5.1 Levensbedreigend bloedverlies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82"/>
          <p:cNvSpPr txBox="1">
            <a:spLocks noGrp="1"/>
          </p:cNvSpPr>
          <p:nvPr>
            <p:ph type="body" idx="4294967295"/>
          </p:nvPr>
        </p:nvSpPr>
        <p:spPr>
          <a:xfrm>
            <a:off x="656980" y="1717288"/>
            <a:ext cx="9437424" cy="485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br>
              <a:rPr lang="nl-NL" dirty="0"/>
            </a:br>
            <a:r>
              <a:rPr lang="nl-NL" dirty="0"/>
              <a:t>	</a:t>
            </a:r>
            <a:r>
              <a:rPr lang="nl-NL" i="1" dirty="0"/>
              <a:t>Uitwendige bloedingen</a:t>
            </a:r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328738" algn="l"/>
              </a:tabLst>
            </a:pPr>
            <a:r>
              <a:rPr lang="nl-NL" dirty="0"/>
              <a:t>	- Probeer bloedverlies te stoppen</a:t>
            </a:r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328738" algn="l"/>
              </a:tabLst>
            </a:pPr>
            <a:r>
              <a:rPr lang="nl-NL" dirty="0"/>
              <a:t>	- Probeer bloedverlies te beperken</a:t>
            </a:r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328738" algn="l"/>
              </a:tabLst>
            </a:pPr>
            <a:r>
              <a:rPr lang="nl-NL" dirty="0"/>
              <a:t>	- Bel 1-1-2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</a:t>
            </a:r>
            <a:endParaRPr dirty="0"/>
          </a:p>
        </p:txBody>
      </p:sp>
      <p:sp>
        <p:nvSpPr>
          <p:cNvPr id="1040" name="Google Shape;1040;p82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1" name="Google Shape;1041;p82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bloedsomloop</a:t>
            </a: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pic>
        <p:nvPicPr>
          <p:cNvPr id="1042" name="Google Shape;1042;p82" descr="Afbeelding met tatoeage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66891" y="3080824"/>
            <a:ext cx="3947673" cy="2838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8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498B00A-EEBF-E14E-8AAF-66968F7085C2}"/>
              </a:ext>
            </a:extLst>
          </p:cNvPr>
          <p:cNvSpPr/>
          <p:nvPr/>
        </p:nvSpPr>
        <p:spPr>
          <a:xfrm>
            <a:off x="1112077" y="1410566"/>
            <a:ext cx="5354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5.1 Levensbedreigend bloedverlies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83"/>
          <p:cNvSpPr txBox="1">
            <a:spLocks noGrp="1"/>
          </p:cNvSpPr>
          <p:nvPr>
            <p:ph type="body" idx="4294967295"/>
          </p:nvPr>
        </p:nvSpPr>
        <p:spPr>
          <a:xfrm>
            <a:off x="208438" y="1413462"/>
            <a:ext cx="9688490" cy="5118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r>
              <a:rPr lang="nl-NL" b="1" dirty="0"/>
              <a:t>5.1 Levensbedreigend bloedverlies</a:t>
            </a:r>
            <a:endParaRPr lang="nl-NL"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       </a:t>
            </a:r>
            <a:r>
              <a:rPr lang="nl-NL" i="1" dirty="0"/>
              <a:t>Inwendige bloedingen, verschijnselen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Bleek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Benauwd, snelle oppervlakkige ademhaling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Zwelling of wond op de borst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Bloederig slijm ophoesten of braken 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	</a:t>
            </a:r>
            <a:endParaRPr dirty="0"/>
          </a:p>
        </p:txBody>
      </p:sp>
      <p:sp>
        <p:nvSpPr>
          <p:cNvPr id="1050" name="Google Shape;1050;p83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83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bloedsomloop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52" name="Google Shape;1052;p8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84"/>
          <p:cNvSpPr txBox="1">
            <a:spLocks noGrp="1"/>
          </p:cNvSpPr>
          <p:nvPr>
            <p:ph type="body" idx="4294967295"/>
          </p:nvPr>
        </p:nvSpPr>
        <p:spPr>
          <a:xfrm>
            <a:off x="263890" y="1292366"/>
            <a:ext cx="10433919" cy="572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62962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dirty="0"/>
          </a:p>
          <a:p>
            <a:pPr marL="0" lvl="0" indent="0" algn="l" rtl="0">
              <a:lnSpc>
                <a:spcPct val="162962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547813" algn="l"/>
              </a:tabLst>
            </a:pPr>
            <a:r>
              <a:rPr lang="nl-NL" dirty="0"/>
              <a:t>	- Ernstig in- of uitwendig bloedverlies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547813" algn="l"/>
              </a:tabLst>
            </a:pPr>
            <a:r>
              <a:rPr lang="nl-NL" dirty="0"/>
              <a:t>	- Ernstig vochtverlies door brandwonden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547813" algn="l"/>
              </a:tabLst>
            </a:pPr>
            <a:r>
              <a:rPr lang="nl-NL" dirty="0"/>
              <a:t>	- Langdurig braken, hevige diarree in combinatie met koorts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547813" algn="l"/>
              </a:tabLst>
            </a:pPr>
            <a:r>
              <a:rPr lang="nl-NL" dirty="0"/>
              <a:t>	- Stoornissen in de functie van het hart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547813" algn="l"/>
              </a:tabLst>
            </a:pPr>
            <a:r>
              <a:rPr lang="nl-NL" dirty="0"/>
              <a:t>	- Ernstige infecties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  <a:tabLst>
                <a:tab pos="1547813" algn="l"/>
              </a:tabLst>
            </a:pPr>
            <a:r>
              <a:rPr lang="nl-NL" dirty="0"/>
              <a:t>	- Overgevoeligheid voor bijv. insectensteken of voeding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dirty="0"/>
          </a:p>
        </p:txBody>
      </p:sp>
      <p:sp>
        <p:nvSpPr>
          <p:cNvPr id="1060" name="Google Shape;1060;p84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bloedsomloop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61" name="Google Shape;1061;p8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01EE86F-3D4B-634E-BFD7-CC89A1E31E75}"/>
              </a:ext>
            </a:extLst>
          </p:cNvPr>
          <p:cNvSpPr/>
          <p:nvPr/>
        </p:nvSpPr>
        <p:spPr>
          <a:xfrm>
            <a:off x="1112077" y="1410566"/>
            <a:ext cx="6760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5.2 Shock en anafylactische shock, oorzaken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85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9" name="Google Shape;1069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4637" y="2141587"/>
            <a:ext cx="3336966" cy="3910996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85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bloedsomloop</a:t>
            </a:r>
            <a:endParaRPr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1" name="Google Shape;1071;p85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B4BEDC3-886A-2A48-A5FA-6AD8095A184D}"/>
              </a:ext>
            </a:extLst>
          </p:cNvPr>
          <p:cNvSpPr/>
          <p:nvPr/>
        </p:nvSpPr>
        <p:spPr>
          <a:xfrm>
            <a:off x="1112077" y="1410566"/>
            <a:ext cx="9813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5.2 Shock en anafylactische shock, actie van het lichaam </a:t>
            </a:r>
            <a:b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12349A7-6083-6E4A-962E-816151CC5062}"/>
              </a:ext>
            </a:extLst>
          </p:cNvPr>
          <p:cNvSpPr txBox="1"/>
          <p:nvPr/>
        </p:nvSpPr>
        <p:spPr>
          <a:xfrm>
            <a:off x="3787865" y="4458859"/>
            <a:ext cx="1826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Shockcirkel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86"/>
          <p:cNvSpPr txBox="1">
            <a:spLocks noGrp="1"/>
          </p:cNvSpPr>
          <p:nvPr>
            <p:ph type="body" idx="4294967295"/>
          </p:nvPr>
        </p:nvSpPr>
        <p:spPr>
          <a:xfrm>
            <a:off x="0" y="1821245"/>
            <a:ext cx="11614565" cy="556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Bleke, koude, klamme huid, ziet er ziek uit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Droge slijmvliezen en droge lippen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Dorst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Slappe en zwakke spieren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Koud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Snelle, oppervlakkige hartslag en ademhaling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Lijkt spitse neus te hebben, diepliggende ogen, ingevallen gezicht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Onrustig, angstig, soms verward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dirty="0"/>
          </a:p>
        </p:txBody>
      </p:sp>
      <p:sp>
        <p:nvSpPr>
          <p:cNvPr id="1079" name="Google Shape;1079;p86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bloedsomloop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80" name="Google Shape;1080;p8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C3B3A13-653C-474A-8035-D4ACFDBC63F8}"/>
              </a:ext>
            </a:extLst>
          </p:cNvPr>
          <p:cNvSpPr/>
          <p:nvPr/>
        </p:nvSpPr>
        <p:spPr>
          <a:xfrm>
            <a:off x="1112077" y="1410566"/>
            <a:ext cx="7502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5.2 Shock en anafylactische shock, verschijnselen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87"/>
          <p:cNvSpPr txBox="1">
            <a:spLocks noGrp="1"/>
          </p:cNvSpPr>
          <p:nvPr>
            <p:ph type="body" idx="4294967295"/>
          </p:nvPr>
        </p:nvSpPr>
        <p:spPr>
          <a:xfrm>
            <a:off x="135090" y="1413461"/>
            <a:ext cx="11614565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endParaRPr lang="nl-NL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Zwellingen in hals en gezicht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Rode vlekken die jeuk veroorzaken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Erg benauwd en duizelig of misselijk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Gierende of piepende ademhaling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dirty="0"/>
          </a:p>
        </p:txBody>
      </p:sp>
      <p:sp>
        <p:nvSpPr>
          <p:cNvPr id="1088" name="Google Shape;1088;p87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bloedsomloop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89" name="Google Shape;1089;p8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332291D-AF0C-664A-98FC-39A168A9EAB9}"/>
              </a:ext>
            </a:extLst>
          </p:cNvPr>
          <p:cNvSpPr/>
          <p:nvPr/>
        </p:nvSpPr>
        <p:spPr>
          <a:xfrm>
            <a:off x="1112077" y="1410566"/>
            <a:ext cx="6760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5.2 Shock en anafylactische shock, oorzaken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88"/>
          <p:cNvSpPr txBox="1">
            <a:spLocks noGrp="1"/>
          </p:cNvSpPr>
          <p:nvPr>
            <p:ph type="body" idx="4294967295"/>
          </p:nvPr>
        </p:nvSpPr>
        <p:spPr>
          <a:xfrm>
            <a:off x="-1" y="2206672"/>
            <a:ext cx="12131675" cy="556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Laat 1-1-2 bellen of bel zelf 1-1-2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Laat het slachtoffer liggen in houding die hij prettig vindt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Maak knellende kleding los, bescherm tegen afkoeling</a:t>
            </a:r>
            <a:endParaRPr dirty="0"/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rgbClr val="1E4E79"/>
              </a:buClr>
              <a:buSzPts val="2700"/>
              <a:buNone/>
            </a:pPr>
            <a:r>
              <a:rPr lang="nl-NL" dirty="0"/>
              <a:t>		- Stop uitwendige bloedingen, help bij zetten adrenaline-auto-injector</a:t>
            </a:r>
            <a:br>
              <a:rPr lang="nl-NL" dirty="0"/>
            </a:br>
            <a:r>
              <a:rPr lang="nl-NL" dirty="0"/>
              <a:t>		- Stel het slachtoffer gerust, geef hem niet te drinken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Blijf vitale functies in de gaten houden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dirty="0"/>
          </a:p>
        </p:txBody>
      </p:sp>
      <p:sp>
        <p:nvSpPr>
          <p:cNvPr id="1096" name="Google Shape;1096;p88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7" name="Google Shape;1097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2474" y="1137680"/>
            <a:ext cx="2341662" cy="1461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88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bloedsomloop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099" name="Google Shape;1099;p8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A0E5BF6-952F-6C4D-9428-B84797B0F216}"/>
              </a:ext>
            </a:extLst>
          </p:cNvPr>
          <p:cNvSpPr/>
          <p:nvPr/>
        </p:nvSpPr>
        <p:spPr>
          <a:xfrm>
            <a:off x="1112077" y="1410566"/>
            <a:ext cx="7093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5.2 Shock en anafylactische shock, Eerste Hulp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89"/>
          <p:cNvSpPr txBox="1">
            <a:spLocks noGrp="1"/>
          </p:cNvSpPr>
          <p:nvPr>
            <p:ph type="body" idx="4294967295"/>
          </p:nvPr>
        </p:nvSpPr>
        <p:spPr>
          <a:xfrm>
            <a:off x="0" y="2024704"/>
            <a:ext cx="9502739" cy="551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Angina pectoris, hart infarct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Angst- of paniekaanval met snelle ademhaling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Maagklachten, brandend maagzuur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Longontsteking, longembolie, klaplong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Gekneusde of gebroken rib(ben)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Gescheurde lichaamsslagader (aorta)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</p:txBody>
      </p:sp>
      <p:sp>
        <p:nvSpPr>
          <p:cNvPr id="1106" name="Google Shape;1106;p89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89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bloedsomloop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08" name="Google Shape;1108;p8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6EF1C6F-4103-F045-959F-2214F2A4770B}"/>
              </a:ext>
            </a:extLst>
          </p:cNvPr>
          <p:cNvSpPr/>
          <p:nvPr/>
        </p:nvSpPr>
        <p:spPr>
          <a:xfrm>
            <a:off x="1112077" y="1410566"/>
            <a:ext cx="4629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5.3 Pijn op de borst, oorzaken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"/>
          <p:cNvSpPr txBox="1">
            <a:spLocks noGrp="1"/>
          </p:cNvSpPr>
          <p:nvPr>
            <p:ph type="body" idx="4294967295"/>
          </p:nvPr>
        </p:nvSpPr>
        <p:spPr>
          <a:xfrm>
            <a:off x="369314" y="1426535"/>
            <a:ext cx="7418663" cy="4272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NL" sz="2800" dirty="0"/>
              <a:t>	3.1 Verbandmaterialen</a:t>
            </a:r>
            <a:br>
              <a:rPr lang="nl-NL" sz="2800" dirty="0"/>
            </a:br>
            <a:r>
              <a:rPr lang="nl-NL" sz="2800" dirty="0"/>
              <a:t>	3.2 Hulpmiddelen</a:t>
            </a:r>
            <a:br>
              <a:rPr lang="nl-NL" sz="2800" dirty="0"/>
            </a:br>
            <a:r>
              <a:rPr lang="nl-NL" sz="2800" dirty="0"/>
              <a:t>	3.3 Aanvullende middelen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SzPts val="2800"/>
              <a:buNone/>
            </a:pPr>
            <a:endParaRPr sz="2800" dirty="0"/>
          </a:p>
        </p:txBody>
      </p:sp>
      <p:pic>
        <p:nvPicPr>
          <p:cNvPr id="255" name="Google Shape;255;p9" descr="Afbeelding met gras, persoon, sport, atletiekwedstrij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2762" y="3429000"/>
            <a:ext cx="3786238" cy="252490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3061A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A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Algemeen</a:t>
            </a:r>
            <a:endParaRPr/>
          </a:p>
        </p:txBody>
      </p:sp>
      <p:sp>
        <p:nvSpPr>
          <p:cNvPr id="7" name="Google Shape;207;p4">
            <a:extLst>
              <a:ext uri="{FF2B5EF4-FFF2-40B4-BE49-F238E27FC236}">
                <a16:creationId xmlns:a16="http://schemas.microsoft.com/office/drawing/2014/main" id="{DAC2CA82-9C23-C642-905E-1EF46566A5E9}"/>
              </a:ext>
            </a:extLst>
          </p:cNvPr>
          <p:cNvSpPr txBox="1">
            <a:spLocks/>
          </p:cNvSpPr>
          <p:nvPr/>
        </p:nvSpPr>
        <p:spPr>
          <a:xfrm>
            <a:off x="866551" y="445055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rgbClr val="3061AD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3061AD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3. Verbandmaterialen en hulpmiddelen</a:t>
            </a:r>
            <a:br>
              <a:rPr lang="nl-NL" sz="3600" b="1" dirty="0">
                <a:solidFill>
                  <a:schemeClr val="lt1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lang="nl-NL" sz="3600" b="1" dirty="0">
              <a:solidFill>
                <a:schemeClr val="lt1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90"/>
          <p:cNvSpPr txBox="1">
            <a:spLocks noGrp="1"/>
          </p:cNvSpPr>
          <p:nvPr>
            <p:ph type="body" idx="4294967295"/>
          </p:nvPr>
        </p:nvSpPr>
        <p:spPr>
          <a:xfrm>
            <a:off x="913986" y="1294169"/>
            <a:ext cx="11217689" cy="556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lang="en-US" b="1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- Drukkende pijn midden op de borst of achter het borstbeen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- Gevoel van band om de borst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- Pijn in de bovenbuik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- Uitstraling naar linker- en/of rechterarm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- Pijn in de kaak, pijn tussen de schouderbladen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- Benauwd, misselijk, braken, bleekheid, grauw zien, zweten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- Angst, onrust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</p:txBody>
      </p:sp>
      <p:sp>
        <p:nvSpPr>
          <p:cNvPr id="1115" name="Google Shape;1115;p90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6" name="Google Shape;1116;p90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bloedsomloop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17" name="Google Shape;1117;p90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6A5A788-EF6A-CF4F-B228-75C7D4F34B4A}"/>
              </a:ext>
            </a:extLst>
          </p:cNvPr>
          <p:cNvSpPr/>
          <p:nvPr/>
        </p:nvSpPr>
        <p:spPr>
          <a:xfrm>
            <a:off x="1112077" y="1410566"/>
            <a:ext cx="75023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5.2 Shock en anafylactische shock, verschijnselen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91"/>
          <p:cNvSpPr txBox="1">
            <a:spLocks noGrp="1"/>
          </p:cNvSpPr>
          <p:nvPr>
            <p:ph type="body" idx="4294967295"/>
          </p:nvPr>
        </p:nvSpPr>
        <p:spPr>
          <a:xfrm>
            <a:off x="151349" y="1294169"/>
            <a:ext cx="9502739" cy="4758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</a:t>
            </a:r>
            <a:endParaRPr lang="en-US" b="1" dirty="0"/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Ga na wat er gebeurd is</a:t>
            </a:r>
            <a:endParaRPr dirty="0"/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Laat 1-1-2 bellen of bel zelf 1-1-2</a:t>
            </a:r>
            <a:endParaRPr dirty="0"/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Laat het slachtoffer zijn bezigheden staken</a:t>
            </a:r>
            <a:endParaRPr dirty="0"/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Stel het slachtoffer gerust</a:t>
            </a:r>
            <a:endParaRPr dirty="0"/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Help hem eventueel met eigen medicatie</a:t>
            </a:r>
            <a:endParaRPr dirty="0"/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Houd de vitale functies in de gaten</a:t>
            </a:r>
            <a:endParaRPr dirty="0"/>
          </a:p>
          <a:p>
            <a:pPr marL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- Start zo nodig de reanimatie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00"/>
              <a:buNone/>
            </a:pPr>
            <a:r>
              <a:rPr lang="nl-NL" dirty="0"/>
              <a:t>		</a:t>
            </a:r>
            <a:endParaRPr dirty="0"/>
          </a:p>
        </p:txBody>
      </p:sp>
      <p:sp>
        <p:nvSpPr>
          <p:cNvPr id="1124" name="Google Shape;1124;p91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5" name="Google Shape;1125;p91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5. Stoornissen in de bloedsomloop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126" name="Google Shape;1126;p91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2CF84C9-DA35-DB4A-8C47-DC37141BE212}"/>
              </a:ext>
            </a:extLst>
          </p:cNvPr>
          <p:cNvSpPr/>
          <p:nvPr/>
        </p:nvSpPr>
        <p:spPr>
          <a:xfrm>
            <a:off x="1112077" y="1410566"/>
            <a:ext cx="70936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Calibri" panose="020F0502020204030204" pitchFamily="34" charset="0"/>
                <a:cs typeface="Calibri" panose="020F0502020204030204" pitchFamily="34" charset="0"/>
              </a:rPr>
              <a:t>5.2 Shock en anafylactische shock, Eerste Hulp</a:t>
            </a: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92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p92"/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6. Stoornissen in het bewustzijn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  <p:sp>
        <p:nvSpPr>
          <p:cNvPr id="1134" name="Google Shape;1134;p92"/>
          <p:cNvSpPr txBox="1"/>
          <p:nvPr/>
        </p:nvSpPr>
        <p:spPr>
          <a:xfrm>
            <a:off x="126685" y="1428294"/>
            <a:ext cx="9502738" cy="3367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233309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6.1 Letsels met gevolgen voor het bewustzijn</a:t>
            </a:r>
            <a:endParaRPr dirty="0"/>
          </a:p>
          <a:p>
            <a:pPr marL="0" marR="0" lvl="0" indent="0" algn="l" rtl="0">
              <a:lnSpc>
                <a:spcPct val="233309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6.2 Ziekten met gevolgen voor het bewustzijn</a:t>
            </a:r>
            <a:endParaRPr dirty="0"/>
          </a:p>
          <a:p>
            <a:pPr marL="0" marR="0" lvl="0" indent="0" algn="l" rtl="0">
              <a:lnSpc>
                <a:spcPct val="233309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6.3 Flauwte (wegraking)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135" name="Google Shape;1135;p92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93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93"/>
          <p:cNvSpPr txBox="1"/>
          <p:nvPr/>
        </p:nvSpPr>
        <p:spPr>
          <a:xfrm>
            <a:off x="137282" y="1137680"/>
            <a:ext cx="9502738" cy="45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879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Schedel- en hersenletsel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Elektriciteitsletsel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Onderkoeling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Oververhitting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Vergiftiging 		</a:t>
            </a:r>
            <a:endParaRPr dirty="0"/>
          </a:p>
        </p:txBody>
      </p:sp>
      <p:sp>
        <p:nvSpPr>
          <p:cNvPr id="1144" name="Google Shape;1144;p93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A86AEEF-4213-3747-9EA0-8C11CC52E786}"/>
              </a:ext>
            </a:extLst>
          </p:cNvPr>
          <p:cNvSpPr/>
          <p:nvPr/>
        </p:nvSpPr>
        <p:spPr>
          <a:xfrm>
            <a:off x="1122963" y="1360077"/>
            <a:ext cx="6890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6.1 Letsels met gevolgen voor het bewustzijn</a:t>
            </a:r>
            <a:endParaRPr lang="nl-NL" sz="2800" dirty="0"/>
          </a:p>
        </p:txBody>
      </p:sp>
      <p:sp>
        <p:nvSpPr>
          <p:cNvPr id="7" name="Google Shape;1133;p92">
            <a:extLst>
              <a:ext uri="{FF2B5EF4-FFF2-40B4-BE49-F238E27FC236}">
                <a16:creationId xmlns:a16="http://schemas.microsoft.com/office/drawing/2014/main" id="{B45FCF93-7F35-1846-BCA7-3992A4958A2D}"/>
              </a:ext>
            </a:extLst>
          </p:cNvPr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6. Stoornissen in het bewustzijn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94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p94"/>
          <p:cNvSpPr txBox="1"/>
          <p:nvPr/>
        </p:nvSpPr>
        <p:spPr>
          <a:xfrm>
            <a:off x="-90132" y="1294169"/>
            <a:ext cx="10902974" cy="4424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9382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  <a:p>
            <a:pPr marL="0" marR="0" lvl="0" indent="0" algn="l" rtl="0">
              <a:lnSpc>
                <a:spcPct val="19382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Schedel- en hersenletsel, mogelijke verschijnsele</a:t>
            </a: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- Misselijk, braken, bleek zien, dubbel zien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- Geheugenverlies, sufheid, verwardheid, vermoeidheid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- Hoofdpijn, duizeligheid, bewusteloosheid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153" name="Google Shape;1153;p9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D88A5F-5AE9-7F45-9462-DCF6B7901070}"/>
              </a:ext>
            </a:extLst>
          </p:cNvPr>
          <p:cNvSpPr/>
          <p:nvPr/>
        </p:nvSpPr>
        <p:spPr>
          <a:xfrm>
            <a:off x="1122963" y="1360077"/>
            <a:ext cx="6890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6.1 Letsels met gevolgen voor het bewustzijn</a:t>
            </a:r>
            <a:endParaRPr lang="nl-NL" sz="2800" dirty="0"/>
          </a:p>
        </p:txBody>
      </p:sp>
      <p:sp>
        <p:nvSpPr>
          <p:cNvPr id="7" name="Google Shape;1133;p92">
            <a:extLst>
              <a:ext uri="{FF2B5EF4-FFF2-40B4-BE49-F238E27FC236}">
                <a16:creationId xmlns:a16="http://schemas.microsoft.com/office/drawing/2014/main" id="{16A9DD30-0695-5F4C-81FC-F675B7B351F4}"/>
              </a:ext>
            </a:extLst>
          </p:cNvPr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6. Stoornissen in het bewustzijn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94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p94"/>
          <p:cNvSpPr txBox="1"/>
          <p:nvPr/>
        </p:nvSpPr>
        <p:spPr>
          <a:xfrm>
            <a:off x="-90132" y="1294169"/>
            <a:ext cx="11794452" cy="4424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9382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endParaRPr dirty="0"/>
          </a:p>
          <a:p>
            <a:pPr marL="0" marR="0" lvl="0" indent="0" algn="l" rtl="0">
              <a:lnSpc>
                <a:spcPct val="19382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nl-NL" sz="2786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Schedel- en hersenletsel, Eerste hulp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- Controleer vitale functies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- Bel 1-1-2 of bij lichtere klachten de huisarts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   - Stelp eventuele bloedingen</a:t>
            </a:r>
          </a:p>
          <a:p>
            <a:pPr marR="0" lvl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203676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	- Vertel dat er later klachten kunnen optreden, dan naar huisarts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dirty="0"/>
          </a:p>
        </p:txBody>
      </p:sp>
      <p:sp>
        <p:nvSpPr>
          <p:cNvPr id="1153" name="Google Shape;1153;p94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A8D88A5F-5AE9-7F45-9462-DCF6B7901070}"/>
              </a:ext>
            </a:extLst>
          </p:cNvPr>
          <p:cNvSpPr/>
          <p:nvPr/>
        </p:nvSpPr>
        <p:spPr>
          <a:xfrm>
            <a:off x="1122963" y="1360077"/>
            <a:ext cx="6890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6.1 Letsels met gevolgen voor het bewustzijn</a:t>
            </a:r>
            <a:endParaRPr lang="nl-NL" sz="2800" dirty="0"/>
          </a:p>
        </p:txBody>
      </p:sp>
      <p:sp>
        <p:nvSpPr>
          <p:cNvPr id="7" name="Google Shape;1133;p92">
            <a:extLst>
              <a:ext uri="{FF2B5EF4-FFF2-40B4-BE49-F238E27FC236}">
                <a16:creationId xmlns:a16="http://schemas.microsoft.com/office/drawing/2014/main" id="{8404BC2E-A53E-364B-8150-B8100089B402}"/>
              </a:ext>
            </a:extLst>
          </p:cNvPr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6. Stoornissen in het bewustzijn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2334777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96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9" name="Google Shape;1169;p96"/>
          <p:cNvSpPr txBox="1"/>
          <p:nvPr/>
        </p:nvSpPr>
        <p:spPr>
          <a:xfrm>
            <a:off x="109147" y="1000865"/>
            <a:ext cx="11614564" cy="5051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9468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R="0" lvl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768475" algn="l"/>
                <a:tab pos="59928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Beroerte	mond-spraak-arm-beroerte alarm</a:t>
            </a:r>
            <a:endParaRPr dirty="0"/>
          </a:p>
          <a:p>
            <a:pPr marR="0" lvl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768475" algn="l"/>
                <a:tab pos="59928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Epilepsie	absence, grote en kleine aanvallen	</a:t>
            </a:r>
            <a:endParaRPr dirty="0"/>
          </a:p>
          <a:p>
            <a:pPr marR="0" lvl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768475" algn="l"/>
                <a:tab pos="59928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Diabetes Mellitus	type I en type II</a:t>
            </a:r>
            <a:endParaRPr dirty="0"/>
          </a:p>
          <a:p>
            <a:pPr marR="0" lvl="0" algn="l" rtl="0">
              <a:lnSpc>
                <a:spcPct val="179468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  <a:tabLst>
                <a:tab pos="1768475" algn="l"/>
                <a:tab pos="5992813" algn="l"/>
              </a:tabLst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- Hersenvliesontsteking	oorzaak: virus, bacterie of schimmel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dirty="0"/>
          </a:p>
        </p:txBody>
      </p:sp>
      <p:sp>
        <p:nvSpPr>
          <p:cNvPr id="1171" name="Google Shape;1171;p96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8BE650A-24ED-7E4E-B9B9-D373F1744965}"/>
              </a:ext>
            </a:extLst>
          </p:cNvPr>
          <p:cNvSpPr/>
          <p:nvPr/>
        </p:nvSpPr>
        <p:spPr>
          <a:xfrm>
            <a:off x="1122963" y="1360077"/>
            <a:ext cx="69894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6.2 Ziekten met gevolgen voor het bewustzijn</a:t>
            </a:r>
            <a:endParaRPr lang="nl-NL" sz="2800" dirty="0"/>
          </a:p>
        </p:txBody>
      </p:sp>
      <p:sp>
        <p:nvSpPr>
          <p:cNvPr id="7" name="Google Shape;1133;p92">
            <a:extLst>
              <a:ext uri="{FF2B5EF4-FFF2-40B4-BE49-F238E27FC236}">
                <a16:creationId xmlns:a16="http://schemas.microsoft.com/office/drawing/2014/main" id="{EA9543EC-A022-B547-B14F-C57CA87C4DD9}"/>
              </a:ext>
            </a:extLst>
          </p:cNvPr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6. Stoornissen in het bewustzijn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97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8" name="Google Shape;1178;p97"/>
          <p:cNvSpPr txBox="1"/>
          <p:nvPr/>
        </p:nvSpPr>
        <p:spPr>
          <a:xfrm>
            <a:off x="0" y="1208293"/>
            <a:ext cx="10329081" cy="4558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9217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Uitputting, vermoeidheid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Honger, zwakte na ziekte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Bloedarmoede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Psychische oorzaken: schrik, angst, bepaalde emoties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Uitdroging, medicijngebruik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Te snel opstaan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180" name="Google Shape;1180;p97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03720B0-1E8C-CE45-8E05-75779BB370EC}"/>
              </a:ext>
            </a:extLst>
          </p:cNvPr>
          <p:cNvSpPr/>
          <p:nvPr/>
        </p:nvSpPr>
        <p:spPr>
          <a:xfrm>
            <a:off x="1122963" y="1360077"/>
            <a:ext cx="53351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 Flauwte (wegraking), oorzaken</a:t>
            </a:r>
            <a:endParaRPr lang="nl-NL" sz="2800" dirty="0"/>
          </a:p>
        </p:txBody>
      </p:sp>
      <p:sp>
        <p:nvSpPr>
          <p:cNvPr id="7" name="Google Shape;1133;p92">
            <a:extLst>
              <a:ext uri="{FF2B5EF4-FFF2-40B4-BE49-F238E27FC236}">
                <a16:creationId xmlns:a16="http://schemas.microsoft.com/office/drawing/2014/main" id="{DB55CF8A-6943-F64C-ADB9-85C66BE4D9CE}"/>
              </a:ext>
            </a:extLst>
          </p:cNvPr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6. Stoornissen in het bewustzijn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98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98"/>
          <p:cNvSpPr txBox="1"/>
          <p:nvPr/>
        </p:nvSpPr>
        <p:spPr>
          <a:xfrm>
            <a:off x="71902" y="1018749"/>
            <a:ext cx="10578905" cy="4201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229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dirty="0"/>
          </a:p>
          <a:p>
            <a:pPr marL="0" marR="0" lvl="0" indent="0" algn="l" rtl="0">
              <a:lnSpc>
                <a:spcPct val="17229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Bleek (lichte huidskleur), vaal (donkere huidskleur)</a:t>
            </a:r>
            <a:endParaRPr dirty="0"/>
          </a:p>
          <a:p>
            <a:pPr marL="0" marR="0" lvl="0" indent="0" algn="l" rtl="0">
              <a:lnSpc>
                <a:spcPct val="17229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Zweten, geeuwen</a:t>
            </a:r>
            <a:endParaRPr dirty="0"/>
          </a:p>
          <a:p>
            <a:pPr marL="0" marR="0" lvl="0" indent="0" algn="l" rtl="0">
              <a:lnSpc>
                <a:spcPct val="17229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Bewustzijnsdaling, eventueel verlies van bewustzijn</a:t>
            </a:r>
            <a:endParaRPr dirty="0"/>
          </a:p>
          <a:p>
            <a:pPr marL="0" marR="0" lvl="0" indent="0" algn="l" rtl="0">
              <a:lnSpc>
                <a:spcPct val="17229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- Soms spierbewegingen die op epilepsie lijken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189" name="Google Shape;1189;p98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28C3CEA-A559-3749-8E3C-71628C854899}"/>
              </a:ext>
            </a:extLst>
          </p:cNvPr>
          <p:cNvSpPr/>
          <p:nvPr/>
        </p:nvSpPr>
        <p:spPr>
          <a:xfrm>
            <a:off x="1122963" y="1360077"/>
            <a:ext cx="6247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 Flauwte (wegraking), verschijnselen</a:t>
            </a:r>
            <a:endParaRPr lang="nl-NL" sz="2800" dirty="0"/>
          </a:p>
        </p:txBody>
      </p:sp>
      <p:sp>
        <p:nvSpPr>
          <p:cNvPr id="7" name="Google Shape;1133;p92">
            <a:extLst>
              <a:ext uri="{FF2B5EF4-FFF2-40B4-BE49-F238E27FC236}">
                <a16:creationId xmlns:a16="http://schemas.microsoft.com/office/drawing/2014/main" id="{98D8F72E-D071-D947-8EDC-6BC230229C50}"/>
              </a:ext>
            </a:extLst>
          </p:cNvPr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6. Stoornissen in het bewustzijn</a:t>
            </a:r>
            <a:br>
              <a:rPr lang="nl-NL" sz="3600" b="1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99"/>
          <p:cNvSpPr txBox="1"/>
          <p:nvPr/>
        </p:nvSpPr>
        <p:spPr>
          <a:xfrm>
            <a:off x="8231126" y="1294169"/>
            <a:ext cx="5351082" cy="511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5" tIns="45475" rIns="90975" bIns="45475" anchor="t" anchorCtr="0">
            <a:norm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90"/>
              <a:buFont typeface="Noto Sans Symbols"/>
              <a:buNone/>
            </a:pPr>
            <a:endParaRPr sz="199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99"/>
          <p:cNvSpPr txBox="1"/>
          <p:nvPr/>
        </p:nvSpPr>
        <p:spPr>
          <a:xfrm>
            <a:off x="-880182" y="1840045"/>
            <a:ext cx="12131674" cy="402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90236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Laat het slachtoffer 10 minuten liggen, benen omhoog</a:t>
            </a:r>
            <a:endParaRPr dirty="0"/>
          </a:p>
          <a:p>
            <a:pPr marL="0" marR="0" lvl="0" indent="0" algn="l" rtl="0">
              <a:lnSpc>
                <a:spcPct val="19023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Laat hem daarna voorzichtig gaan zitten</a:t>
            </a:r>
            <a:endParaRPr dirty="0"/>
          </a:p>
          <a:p>
            <a:pPr marL="0" marR="0" lvl="0" indent="0" algn="l" rtl="0">
              <a:lnSpc>
                <a:spcPct val="190236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- Geef hem pas te drinken als hij niet meer misselijk is</a:t>
            </a:r>
            <a:b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            en zelf het glas kan vasthouden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996"/>
              </a:spcBef>
              <a:spcAft>
                <a:spcPts val="0"/>
              </a:spcAft>
              <a:buClr>
                <a:srgbClr val="1E4E79"/>
              </a:buClr>
              <a:buSzPts val="2786"/>
              <a:buFont typeface="Noto Sans Symbols"/>
              <a:buNone/>
            </a:pPr>
            <a:r>
              <a:rPr lang="nl-NL" sz="2786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dirty="0"/>
          </a:p>
        </p:txBody>
      </p:sp>
      <p:sp>
        <p:nvSpPr>
          <p:cNvPr id="1198" name="Google Shape;1198;p99"/>
          <p:cNvSpPr txBox="1"/>
          <p:nvPr/>
        </p:nvSpPr>
        <p:spPr>
          <a:xfrm>
            <a:off x="1" y="6209072"/>
            <a:ext cx="12131674" cy="646331"/>
          </a:xfrm>
          <a:prstGeom prst="rect">
            <a:avLst/>
          </a:prstGeom>
          <a:solidFill>
            <a:srgbClr val="EE334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3600" b="1" dirty="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Deel B  </a:t>
            </a:r>
            <a:r>
              <a:rPr lang="nl-NL" sz="3600" b="1" dirty="0">
                <a:solidFill>
                  <a:schemeClr val="lt1"/>
                </a:solidFill>
                <a:latin typeface="Abel"/>
                <a:ea typeface="Abel"/>
                <a:cs typeface="Abel"/>
                <a:sym typeface="Abel"/>
              </a:rPr>
              <a:t>Stoornissen in de vitale functies</a:t>
            </a:r>
            <a:endParaRPr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D83F06B-694E-A645-9F71-7AFD16542C05}"/>
              </a:ext>
            </a:extLst>
          </p:cNvPr>
          <p:cNvSpPr/>
          <p:nvPr/>
        </p:nvSpPr>
        <p:spPr>
          <a:xfrm>
            <a:off x="1122963" y="1360077"/>
            <a:ext cx="56685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 Flauwte (wegraking), Eerste Hulp</a:t>
            </a:r>
            <a:endParaRPr lang="nl-NL" sz="2800" dirty="0"/>
          </a:p>
        </p:txBody>
      </p:sp>
      <p:sp>
        <p:nvSpPr>
          <p:cNvPr id="7" name="Google Shape;1188;p98">
            <a:extLst>
              <a:ext uri="{FF2B5EF4-FFF2-40B4-BE49-F238E27FC236}">
                <a16:creationId xmlns:a16="http://schemas.microsoft.com/office/drawing/2014/main" id="{C6969D5D-C0E9-4C4C-A324-B555DF3299AA}"/>
              </a:ext>
            </a:extLst>
          </p:cNvPr>
          <p:cNvSpPr txBox="1"/>
          <p:nvPr/>
        </p:nvSpPr>
        <p:spPr>
          <a:xfrm>
            <a:off x="517110" y="495292"/>
            <a:ext cx="9688490" cy="64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E3346"/>
              </a:buClr>
              <a:buSzPts val="4378"/>
              <a:buFont typeface="Abel"/>
              <a:buNone/>
            </a:pPr>
            <a: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  <a:t>6. Stoornissen in het bewustzijn</a:t>
            </a:r>
            <a:br>
              <a:rPr lang="nl-NL" sz="3600" b="1" dirty="0">
                <a:solidFill>
                  <a:srgbClr val="EE3346"/>
                </a:solidFill>
                <a:latin typeface="Calibri" panose="020F0502020204030204" pitchFamily="34" charset="0"/>
                <a:ea typeface="Abel"/>
                <a:cs typeface="Calibri" panose="020F0502020204030204" pitchFamily="34" charset="0"/>
                <a:sym typeface="Abel"/>
              </a:rPr>
            </a:br>
            <a:endParaRPr sz="3600" b="1" dirty="0">
              <a:solidFill>
                <a:srgbClr val="EE3346"/>
              </a:solidFill>
              <a:latin typeface="Calibri" panose="020F0502020204030204" pitchFamily="34" charset="0"/>
              <a:ea typeface="Abel"/>
              <a:cs typeface="Calibri" panose="020F0502020204030204" pitchFamily="34" charset="0"/>
              <a:sym typeface="Abe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HV_SjabloonThema4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</TotalTime>
  <Words>21801</Words>
  <Application>Microsoft Macintosh PowerPoint</Application>
  <PresentationFormat>Aangepast</PresentationFormat>
  <Paragraphs>3289</Paragraphs>
  <Slides>342</Slides>
  <Notes>342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342</vt:i4>
      </vt:variant>
    </vt:vector>
  </HeadingPairs>
  <TitlesOfParts>
    <vt:vector size="350" baseType="lpstr">
      <vt:lpstr>Calibri</vt:lpstr>
      <vt:lpstr>Noto Sans Symbols</vt:lpstr>
      <vt:lpstr>Arial</vt:lpstr>
      <vt:lpstr>Wingdings</vt:lpstr>
      <vt:lpstr>Abel</vt:lpstr>
      <vt:lpstr>Nunito Sans</vt:lpstr>
      <vt:lpstr>Nunito Sans Light</vt:lpstr>
      <vt:lpstr>EHV_SjabloonThema4</vt:lpstr>
      <vt:lpstr>PowerPoint-presentatie</vt:lpstr>
      <vt:lpstr>PowerPoint-presentatie</vt:lpstr>
      <vt:lpstr>PowerPoint-presentatie</vt:lpstr>
      <vt:lpstr>1. Introductie Eerste Hulp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Pim de Ruijter</dc:creator>
  <cp:lastModifiedBy>Marion van den Hurk - Dittmar</cp:lastModifiedBy>
  <cp:revision>42</cp:revision>
  <dcterms:created xsi:type="dcterms:W3CDTF">2016-12-05T15:35:53Z</dcterms:created>
  <dcterms:modified xsi:type="dcterms:W3CDTF">2022-04-03T17:08:09Z</dcterms:modified>
</cp:coreProperties>
</file>